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1"/>
  </p:notesMasterIdLst>
  <p:sldIdLst>
    <p:sldId id="256" r:id="rId2"/>
    <p:sldId id="344" r:id="rId3"/>
    <p:sldId id="345" r:id="rId4"/>
    <p:sldId id="347" r:id="rId5"/>
    <p:sldId id="274" r:id="rId6"/>
    <p:sldId id="346" r:id="rId7"/>
    <p:sldId id="348" r:id="rId8"/>
    <p:sldId id="349" r:id="rId9"/>
    <p:sldId id="312" r:id="rId10"/>
    <p:sldId id="317" r:id="rId11"/>
    <p:sldId id="318" r:id="rId12"/>
    <p:sldId id="314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50" r:id="rId26"/>
    <p:sldId id="334" r:id="rId27"/>
    <p:sldId id="335" r:id="rId28"/>
    <p:sldId id="336" r:id="rId29"/>
    <p:sldId id="337" r:id="rId30"/>
    <p:sldId id="338" r:id="rId31"/>
    <p:sldId id="340" r:id="rId32"/>
    <p:sldId id="341" r:id="rId33"/>
    <p:sldId id="342" r:id="rId34"/>
    <p:sldId id="310" r:id="rId35"/>
    <p:sldId id="311" r:id="rId36"/>
    <p:sldId id="286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51" r:id="rId58"/>
    <p:sldId id="352" r:id="rId59"/>
    <p:sldId id="271" r:id="rId60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B2B2B2"/>
    <a:srgbClr val="80808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9822" autoAdjust="0"/>
  </p:normalViewPr>
  <p:slideViewPr>
    <p:cSldViewPr>
      <p:cViewPr>
        <p:scale>
          <a:sx n="71" d="100"/>
          <a:sy n="71" d="100"/>
        </p:scale>
        <p:origin x="65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B7D69-A414-4705-9F38-4DDA2301722A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1E78F-0420-4D1F-8E44-96DB7BD27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1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492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86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24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02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35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246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939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15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663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228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77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08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651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969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316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148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521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https://youtu.be/hPpl9-ECv1g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79E1612-00C1-431A-92E8-5F63DD93A304}" type="slidenum">
              <a:rPr lang="en-GB" altLang="en-US" smtClean="0"/>
              <a:pPr/>
              <a:t>58</a:t>
            </a:fld>
            <a:endParaRPr lang="en-GB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37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02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38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47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65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6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78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43FDF-005E-4BE1-BE7C-D08E6C46CBF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54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ADCA-9C31-4343-9177-782C13E1E560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C739-23F8-403A-B99B-91CC4F481798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8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FCDF-E91A-4254-9924-B35B5C0EFA7A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8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6AA5-8D63-4BE0-88C5-A8CC3AE47D7D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5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4A86-9C16-43DA-ACDB-E1495DF0DA78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3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A592-2BE2-4041-B84D-FFBAF86EC161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BCD6-250E-4D7C-8D02-D532B3E75EBE}" type="datetime1">
              <a:rPr lang="en-US" smtClean="0"/>
              <a:t>10/15/2022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5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440-39FE-4618-A35F-FF1D6CE3D985}" type="datetime1">
              <a:rPr lang="en-US" smtClean="0"/>
              <a:t>10/15/2022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6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5CBF-C29F-49C4-BD38-41823AC3349B}" type="datetime1">
              <a:rPr lang="en-US" smtClean="0"/>
              <a:t>10/15/2022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6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128D-C3CA-4619-95FA-F116CE70F6B9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9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90-C8DE-4576-8174-3A7D6B86615F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2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DDDDD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83185-02BD-4E87-A971-055AF91228FF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5D1BB-4319-4CBD-BB20-F7ADE7D3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8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Ilxn0MRxvIE&amp;list=PLC-Wc1-mXwsKEV8-0RsOxTIgvFas7RuT3&amp;index=7" TargetMode="External"/><Relationship Id="rId13" Type="http://schemas.openxmlformats.org/officeDocument/2006/relationships/hyperlink" Target="https://www.youtube.com/watch?v=BN33RLTwbVs&amp;list=PLC-Wc1-mXwsKEV8-0RsOxTIgvFas7RuT3&amp;index=12" TargetMode="External"/><Relationship Id="rId3" Type="http://schemas.openxmlformats.org/officeDocument/2006/relationships/hyperlink" Target="https://www.youtube.com/watch?v=gSLKZlIwfsA&amp;list=PLC-Wc1-mXwsKEV8-0RsOxTIgvFas7RuT3&amp;index=2" TargetMode="External"/><Relationship Id="rId7" Type="http://schemas.openxmlformats.org/officeDocument/2006/relationships/hyperlink" Target="https://www.youtube.com/watch?v=0sGJL4ZjV94&amp;list=PLC-Wc1-mXwsKEV8-0RsOxTIgvFas7RuT3&amp;index=6" TargetMode="External"/><Relationship Id="rId12" Type="http://schemas.openxmlformats.org/officeDocument/2006/relationships/hyperlink" Target="https://www.youtube.com/watch?v=ql1QR9ickR8&amp;list=PLC-Wc1-mXwsKEV8-0RsOxTIgvFas7RuT3&amp;index=11" TargetMode="External"/><Relationship Id="rId17" Type="http://schemas.openxmlformats.org/officeDocument/2006/relationships/hyperlink" Target="https://www.youtube.com/watch?v=QCqOQS51fk0&amp;list=PLC-Wc1-mXwsKEV8-0RsOxTIgvFas7RuT3&amp;index=16" TargetMode="External"/><Relationship Id="rId2" Type="http://schemas.openxmlformats.org/officeDocument/2006/relationships/hyperlink" Target="https://www.youtube.com/watch?v=7Ts487PQt5g&amp;list=PLC-Wc1-mXwsKEV8-0RsOxTIgvFas7RuT3" TargetMode="External"/><Relationship Id="rId16" Type="http://schemas.openxmlformats.org/officeDocument/2006/relationships/hyperlink" Target="https://www.youtube.com/watch?v=TFoZuCrMvNU&amp;list=PLC-Wc1-mXwsKEV8-0RsOxTIgvFas7RuT3&amp;index=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4lklWYXY4o&amp;list=PLC-Wc1-mXwsKEV8-0RsOxTIgvFas7RuT3&amp;index=5" TargetMode="External"/><Relationship Id="rId11" Type="http://schemas.openxmlformats.org/officeDocument/2006/relationships/hyperlink" Target="https://www.youtube.com/watch?v=V5vrRq9wnYo&amp;list=PLC-Wc1-mXwsKEV8-0RsOxTIgvFas7RuT3&amp;index=10" TargetMode="External"/><Relationship Id="rId5" Type="http://schemas.openxmlformats.org/officeDocument/2006/relationships/hyperlink" Target="https://www.youtube.com/watch?v=YvzhF6BiwWA&amp;list=PLC-Wc1-mXwsKEV8-0RsOxTIgvFas7RuT3&amp;index=4" TargetMode="External"/><Relationship Id="rId15" Type="http://schemas.openxmlformats.org/officeDocument/2006/relationships/hyperlink" Target="https://www.youtube.com/watch?v=xJSwgduecxc&amp;list=PLC-Wc1-mXwsKEV8-0RsOxTIgvFas7RuT3&amp;index=14" TargetMode="External"/><Relationship Id="rId10" Type="http://schemas.openxmlformats.org/officeDocument/2006/relationships/hyperlink" Target="https://www.youtube.com/watch?v=elahnnETS0I&amp;list=PLC-Wc1-mXwsKEV8-0RsOxTIgvFas7RuT3&amp;index=9" TargetMode="External"/><Relationship Id="rId4" Type="http://schemas.openxmlformats.org/officeDocument/2006/relationships/hyperlink" Target="https://www.youtube.com/watch?v=c6AuCup-ENk&amp;list=PLC-Wc1-mXwsKEV8-0RsOxTIgvFas7RuT3&amp;index=3" TargetMode="External"/><Relationship Id="rId9" Type="http://schemas.openxmlformats.org/officeDocument/2006/relationships/hyperlink" Target="https://www.youtube.com/watch?v=P3i0eINkBMA&amp;list=PLC-Wc1-mXwsKEV8-0RsOxTIgvFas7RuT3&amp;index=8" TargetMode="External"/><Relationship Id="rId14" Type="http://schemas.openxmlformats.org/officeDocument/2006/relationships/hyperlink" Target="https://www.youtube.com/watch?v=NxAOxuzZha0&amp;list=PLC-Wc1-mXwsKEV8-0RsOxTIgvFas7RuT3&amp;index=13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1hY3hFB5w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youtu.be/miJ9r3c9TTg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382000" cy="1828800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</a:rPr>
              <a:t>ổ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chức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bữa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ăn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hợp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tăng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hoạt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động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lực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cơ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sở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giáo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dục</a:t>
            </a:r>
            <a:endParaRPr lang="en-US" sz="3100" b="1" dirty="0">
              <a:solidFill>
                <a:srgbClr val="FF0000"/>
              </a:solidFill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724400"/>
            <a:ext cx="7924800" cy="1600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TS.BS </a:t>
            </a:r>
            <a:r>
              <a:rPr lang="en-US" b="1" dirty="0" err="1">
                <a:solidFill>
                  <a:schemeClr val="tx1"/>
                </a:solidFill>
              </a:rPr>
              <a:t>Lê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Văn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Tuấn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Vụ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Giáo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dục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thể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chất</a:t>
            </a:r>
            <a:r>
              <a:rPr lang="en-US" sz="3000" b="1" i="1" dirty="0">
                <a:solidFill>
                  <a:schemeClr val="tx1"/>
                </a:solidFill>
              </a:rPr>
              <a:t>, </a:t>
            </a:r>
            <a:r>
              <a:rPr lang="en-US" sz="3000" b="1" i="1" dirty="0" err="1">
                <a:solidFill>
                  <a:schemeClr val="tx1"/>
                </a:solidFill>
              </a:rPr>
              <a:t>Bộ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Giáo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dục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và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Đào</a:t>
            </a:r>
            <a:r>
              <a:rPr lang="en-US" sz="3000" b="1" i="1" dirty="0">
                <a:solidFill>
                  <a:schemeClr val="tx1"/>
                </a:solidFill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</a:rPr>
              <a:t>tạo</a:t>
            </a:r>
            <a:endParaRPr lang="en-US" sz="3000" b="1" i="1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1143000"/>
            <a:ext cx="8153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HƯỚNG DẪN TRIỂN KHAI 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7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vi-VN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vi-VN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niệm về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020762"/>
            <a:ext cx="86106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xương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thở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hao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lao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nghỉ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nhảy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đạp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khóa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dã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573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68362"/>
            <a:ext cx="8610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rắn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chắc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xương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bắp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nhẹn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bền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óc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mẫn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nguy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mãn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rèn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457200" indent="-457200"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giãn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tỏa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5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Khuyến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của</a:t>
            </a:r>
            <a:r>
              <a:rPr lang="en-US" b="1" dirty="0" smtClean="0">
                <a:solidFill>
                  <a:srgbClr val="FF0000"/>
                </a:solidFill>
              </a:rPr>
              <a:t> WHO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Theo </a:t>
            </a:r>
            <a:r>
              <a:rPr lang="en-US" dirty="0" err="1"/>
              <a:t>khuyến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 smtClean="0"/>
              <a:t>giới</a:t>
            </a:r>
            <a:r>
              <a:rPr lang="en-US" dirty="0" smtClean="0"/>
              <a:t> (WHO):</a:t>
            </a:r>
          </a:p>
          <a:p>
            <a:pPr algn="just"/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cường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60 </a:t>
            </a:r>
            <a:r>
              <a:rPr lang="en-US" dirty="0" err="1"/>
              <a:t>phút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chia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,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10 </a:t>
            </a:r>
            <a:r>
              <a:rPr lang="en-US" dirty="0" err="1"/>
              <a:t>phút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cường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cường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lứa</a:t>
            </a:r>
            <a:r>
              <a:rPr lang="en-US" dirty="0"/>
              <a:t> </a:t>
            </a:r>
            <a:r>
              <a:rPr lang="en-US" dirty="0" err="1"/>
              <a:t>tuổi</a:t>
            </a:r>
            <a:r>
              <a:rPr lang="en-US" dirty="0"/>
              <a:t>,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giai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624548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Clr>
                <a:srgbClr val="FF0000"/>
              </a:buClr>
              <a:buFont typeface="+mj-lt"/>
              <a:buAutoNum type="arabicPeriod"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Clr>
                <a:srgbClr val="FF0000"/>
              </a:buClr>
              <a:buFont typeface="+mj-lt"/>
              <a:buAutoNum type="arabicPeriod"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tỷ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lệ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Clr>
                <a:srgbClr val="FF0000"/>
              </a:buClr>
              <a:buFont typeface="+mj-lt"/>
              <a:buAutoNum type="arabicPeriod"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Clr>
                <a:srgbClr val="FF0000"/>
              </a:buClr>
              <a:buFont typeface="+mj-lt"/>
              <a:buAutoNum type="arabicPeriod"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Clr>
                <a:srgbClr val="FF0000"/>
              </a:buClr>
              <a:buFont typeface="+mj-lt"/>
              <a:buAutoNum type="arabicPeriod"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5635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I. NGUYÊN TẮC CHUNG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TỔ CHỨC BỮA ĂN HỌC ĐƯỜNG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86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1. </a:t>
            </a:r>
            <a:r>
              <a:rPr lang="en-US" sz="2800" b="1" dirty="0" err="1"/>
              <a:t>Bảo</a:t>
            </a:r>
            <a:r>
              <a:rPr lang="en-US" sz="2800" b="1" dirty="0"/>
              <a:t> </a:t>
            </a:r>
            <a:r>
              <a:rPr lang="en-US" sz="2800" b="1" dirty="0" err="1"/>
              <a:t>đảm</a:t>
            </a:r>
            <a:r>
              <a:rPr lang="en-US" sz="2800" b="1" dirty="0"/>
              <a:t> </a:t>
            </a:r>
            <a:r>
              <a:rPr lang="en-US" sz="2800" b="1" dirty="0" err="1"/>
              <a:t>cung</a:t>
            </a:r>
            <a:r>
              <a:rPr lang="en-US" sz="2800" b="1" dirty="0"/>
              <a:t> </a:t>
            </a:r>
            <a:r>
              <a:rPr lang="en-US" sz="2800" b="1" dirty="0" err="1"/>
              <a:t>cấp</a:t>
            </a:r>
            <a:r>
              <a:rPr lang="en-US" sz="2800" b="1" dirty="0"/>
              <a:t> </a:t>
            </a:r>
            <a:r>
              <a:rPr lang="en-US" sz="2800" b="1" dirty="0" err="1"/>
              <a:t>đủ</a:t>
            </a:r>
            <a:r>
              <a:rPr lang="en-US" sz="2800" b="1" dirty="0"/>
              <a:t> </a:t>
            </a:r>
            <a:r>
              <a:rPr lang="en-US" sz="2800" b="1" dirty="0" err="1"/>
              <a:t>năng</a:t>
            </a:r>
            <a:r>
              <a:rPr lang="en-US" sz="2800" b="1" dirty="0"/>
              <a:t> </a:t>
            </a:r>
            <a:r>
              <a:rPr lang="en-US" sz="2800" b="1" dirty="0" err="1"/>
              <a:t>lượng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chất</a:t>
            </a:r>
            <a:r>
              <a:rPr lang="en-US" sz="2800" b="1" dirty="0"/>
              <a:t> </a:t>
            </a:r>
            <a:r>
              <a:rPr lang="en-US" sz="2800" b="1" dirty="0" err="1"/>
              <a:t>dinh</a:t>
            </a:r>
            <a:r>
              <a:rPr lang="en-US" sz="2800" b="1" dirty="0"/>
              <a:t> </a:t>
            </a:r>
            <a:r>
              <a:rPr lang="en-US" sz="2800" b="1" dirty="0" err="1"/>
              <a:t>dưỡng</a:t>
            </a:r>
            <a:r>
              <a:rPr lang="en-US" sz="2800" b="1" dirty="0"/>
              <a:t> </a:t>
            </a:r>
            <a:r>
              <a:rPr lang="en-US" sz="2800" b="1" dirty="0" err="1"/>
              <a:t>cần</a:t>
            </a:r>
            <a:r>
              <a:rPr lang="en-US" sz="2800" b="1" dirty="0"/>
              <a:t> </a:t>
            </a:r>
            <a:r>
              <a:rPr lang="en-US" sz="2800" b="1" dirty="0" err="1"/>
              <a:t>thiết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410667"/>
              </p:ext>
            </p:extLst>
          </p:nvPr>
        </p:nvGraphicFramePr>
        <p:xfrm>
          <a:off x="381000" y="2057400"/>
          <a:ext cx="8382000" cy="312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88889753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418710624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663442103"/>
                    </a:ext>
                  </a:extLst>
                </a:gridCol>
              </a:tblGrid>
              <a:tr h="12449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khuyến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khuyến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CSGDMN/</a:t>
                      </a:r>
                      <a:r>
                        <a:rPr lang="en-US" sz="2000" b="1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000" b="1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b="1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60 - 70%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122160"/>
                  </a:ext>
                </a:extLst>
              </a:tr>
              <a:tr h="375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3 - 6 </a:t>
                      </a:r>
                      <a:r>
                        <a:rPr lang="en-US" sz="20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500 - 550 kcal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330 - 350 kcal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42429"/>
                  </a:ext>
                </a:extLst>
              </a:tr>
              <a:tr h="375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6 - 12 </a:t>
                      </a:r>
                      <a:r>
                        <a:rPr lang="en-US" sz="20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600 - 700 kcal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420 kcal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323322"/>
                  </a:ext>
                </a:extLst>
              </a:tr>
              <a:tr h="375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12 - 18 </a:t>
                      </a:r>
                      <a:r>
                        <a:rPr lang="en-US" sz="20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930 - 1000 kcal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600 - 651 kcal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535798"/>
                  </a:ext>
                </a:extLst>
              </a:tr>
              <a:tr h="375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18 - 24 </a:t>
                      </a:r>
                      <a:r>
                        <a:rPr lang="en-US" sz="20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339518"/>
                  </a:ext>
                </a:extLst>
              </a:tr>
              <a:tr h="375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24 - 36 </a:t>
                      </a:r>
                      <a:r>
                        <a:rPr lang="en-US" sz="20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94027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066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(&lt;36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5195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5334000"/>
            <a:ext cx="868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lệ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(protein)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13% - 20%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lipit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~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30% - 40%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bột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gluxit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~ 47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 - 50%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96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811763"/>
              </p:ext>
            </p:extLst>
          </p:nvPr>
        </p:nvGraphicFramePr>
        <p:xfrm>
          <a:off x="381000" y="1295400"/>
          <a:ext cx="8382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88889753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418710624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663442103"/>
                    </a:ext>
                  </a:extLst>
                </a:gridCol>
              </a:tblGrid>
              <a:tr h="1700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3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3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khuyến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endParaRPr lang="en-US" sz="2300" b="1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khuyến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CSGDMN/</a:t>
                      </a:r>
                      <a:r>
                        <a:rPr lang="en-US" sz="2300" b="1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300" b="1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300" b="1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50 - 55%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3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122160"/>
                  </a:ext>
                </a:extLst>
              </a:tr>
              <a:tr h="890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3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en-US" sz="23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3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 </a:t>
                      </a:r>
                      <a:r>
                        <a:rPr lang="en-US" sz="23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30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1230 kcal - 1320 </a:t>
                      </a:r>
                      <a:r>
                        <a:rPr lang="en-US" sz="2300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kcal</a:t>
                      </a:r>
                      <a:endParaRPr lang="en-US" sz="2300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30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615 kcal -726 kcal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4242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(36-72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575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144915"/>
            <a:ext cx="86868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lệ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(protein)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13% - 20%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lipit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25% - 35%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bột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gluxit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52% - 60%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46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467045"/>
              </p:ext>
            </p:extLst>
          </p:nvPr>
        </p:nvGraphicFramePr>
        <p:xfrm>
          <a:off x="457200" y="1143000"/>
          <a:ext cx="8382000" cy="2695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8888975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187106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77080138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1663442103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1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1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100" b="1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100" b="1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(kcal)</a:t>
                      </a:r>
                      <a:endParaRPr lang="en-US" sz="2100" b="1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2200" b="1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1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Tỷ</a:t>
                      </a:r>
                      <a:r>
                        <a:rPr lang="en-US" sz="2100" b="1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100" b="1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P: L: G</a:t>
                      </a:r>
                      <a:endParaRPr lang="en-US" sz="2100" b="1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122160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21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r>
                        <a:rPr lang="en-US" sz="21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1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1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(30-40%)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21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1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1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1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100" b="1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(5-10%)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161180"/>
                  </a:ext>
                </a:extLst>
              </a:tr>
              <a:tr h="6166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6 -7 </a:t>
                      </a:r>
                      <a:r>
                        <a:rPr lang="en-US" sz="2100" b="0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US" sz="2100" b="0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454,2-605,6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75,7-151,3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13-20%; 20-30%; 55-65%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2100" b="0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r>
                        <a:rPr lang="en-US" sz="2100" b="0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535-713 kcal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2100" b="0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100" b="0" kern="1200" dirty="0" err="1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100" b="0" kern="120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89,2-178,3 kcal</a:t>
                      </a:r>
                      <a:endParaRPr lang="en-US" sz="2100" b="0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42429"/>
                  </a:ext>
                </a:extLst>
              </a:tr>
              <a:tr h="56412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8 - 9 tuổi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532,5-710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88,8-177,5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200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989470"/>
                  </a:ext>
                </a:extLst>
              </a:tr>
              <a:tr h="37256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 </a:t>
                      </a:r>
                      <a:r>
                        <a:rPr lang="en-US" sz="2100" b="0" kern="1200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US" sz="2100" b="0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618,6-824,8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100" b="0" kern="12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103,1-206,2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200" kern="12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84727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52400"/>
            <a:ext cx="8686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(6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6051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038600"/>
            <a:ext cx="8686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lệ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(protein)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~13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 - 20%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lipit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~20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 - 30%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bột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gluxit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~55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 - 65%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canxi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sắt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kẽm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vitamin A, vitamin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B, vitamin C, vitamin D, vitamin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27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. </a:t>
            </a:r>
            <a:r>
              <a:rPr lang="en-US" sz="2800" b="1" dirty="0" err="1">
                <a:solidFill>
                  <a:srgbClr val="FF0000"/>
                </a:solidFill>
              </a:rPr>
              <a:t>Bảo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đảm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tỷ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lệ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phân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bổ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năng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lượng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của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các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bữa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ăn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học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sinh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tại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trường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học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8534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Clr>
                <a:srgbClr val="FF0000"/>
              </a:buClr>
            </a:pPr>
            <a:endParaRPr lang="en-US" sz="2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(&lt;36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CSGD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non: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buổi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30%-35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buổi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%-30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5%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rgbClr val="FF0000"/>
              </a:buClr>
            </a:pPr>
            <a:endParaRPr lang="en-US" sz="2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36-72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1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buổi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30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%-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35%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15%-25%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</a:pP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ý: 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~10%-15%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69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. </a:t>
            </a:r>
            <a:r>
              <a:rPr lang="en-US" sz="2800" b="1" dirty="0" err="1">
                <a:solidFill>
                  <a:srgbClr val="FF0000"/>
                </a:solidFill>
              </a:rPr>
              <a:t>Bảo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đảm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tỷ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lệ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phân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bổ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năng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lượng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của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các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bữa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ăn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học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sinh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tại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trường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học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20762"/>
            <a:ext cx="85344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 </a:t>
            </a: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endParaRPr lang="en-US" sz="23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30-40%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5-10%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25-30%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30-40%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5-10%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25-30%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3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3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nhịn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9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159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</a:rPr>
              <a:t>Bảo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đảm</a:t>
            </a:r>
            <a:r>
              <a:rPr lang="en-US" sz="2800" b="1" dirty="0" smtClean="0">
                <a:solidFill>
                  <a:srgbClr val="FF0000"/>
                </a:solidFill>
              </a:rPr>
              <a:t> XD </a:t>
            </a:r>
            <a:r>
              <a:rPr lang="en-US" sz="2800" b="1" dirty="0" err="1" smtClean="0">
                <a:solidFill>
                  <a:srgbClr val="FF0000"/>
                </a:solidFill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đơn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bữa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ăn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khoa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</a:rPr>
              <a:t>cân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đối</a:t>
            </a:r>
            <a:r>
              <a:rPr lang="en-US" sz="2800" b="1" dirty="0" smtClean="0">
                <a:solidFill>
                  <a:srgbClr val="FF0000"/>
                </a:solidFill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</a:rPr>
              <a:t>hợp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lý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762000"/>
            <a:ext cx="86868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/>
              <a:t>Thực</a:t>
            </a:r>
            <a:r>
              <a:rPr lang="en-US" sz="2300" dirty="0" smtClean="0"/>
              <a:t> </a:t>
            </a:r>
            <a:r>
              <a:rPr lang="en-US" sz="2300" dirty="0" err="1"/>
              <a:t>đơn</a:t>
            </a:r>
            <a:r>
              <a:rPr lang="en-US" sz="2300" dirty="0"/>
              <a:t> </a:t>
            </a:r>
            <a:r>
              <a:rPr lang="en-US" sz="2300" dirty="0" err="1"/>
              <a:t>bữa</a:t>
            </a:r>
            <a:r>
              <a:rPr lang="en-US" sz="2300" dirty="0"/>
              <a:t> </a:t>
            </a:r>
            <a:r>
              <a:rPr lang="en-US" sz="2300" dirty="0" err="1"/>
              <a:t>ăn</a:t>
            </a:r>
            <a:r>
              <a:rPr lang="en-US" sz="2300" dirty="0"/>
              <a:t> </a:t>
            </a:r>
            <a:r>
              <a:rPr lang="en-US" sz="2300" dirty="0" err="1"/>
              <a:t>học</a:t>
            </a:r>
            <a:r>
              <a:rPr lang="en-US" sz="2300" dirty="0"/>
              <a:t> </a:t>
            </a:r>
            <a:r>
              <a:rPr lang="en-US" sz="2300" dirty="0" err="1"/>
              <a:t>đường</a:t>
            </a:r>
            <a:r>
              <a:rPr lang="en-US" sz="2300" dirty="0"/>
              <a:t> </a:t>
            </a:r>
            <a:r>
              <a:rPr lang="en-US" sz="2300" dirty="0" err="1"/>
              <a:t>cần</a:t>
            </a:r>
            <a:r>
              <a:rPr lang="en-US" sz="2300" dirty="0"/>
              <a:t> </a:t>
            </a:r>
            <a:r>
              <a:rPr lang="en-US" sz="2300" dirty="0" err="1"/>
              <a:t>bảo</a:t>
            </a:r>
            <a:r>
              <a:rPr lang="en-US" sz="2300" dirty="0"/>
              <a:t> </a:t>
            </a:r>
            <a:r>
              <a:rPr lang="en-US" sz="2300" dirty="0" err="1"/>
              <a:t>đảm</a:t>
            </a:r>
            <a:r>
              <a:rPr lang="en-US" sz="2300" dirty="0"/>
              <a:t> </a:t>
            </a:r>
            <a:r>
              <a:rPr lang="en-US" sz="2300" dirty="0" err="1"/>
              <a:t>đa</a:t>
            </a:r>
            <a:r>
              <a:rPr lang="en-US" sz="2300" dirty="0"/>
              <a:t> </a:t>
            </a:r>
            <a:r>
              <a:rPr lang="en-US" sz="2300" dirty="0" err="1"/>
              <a:t>dạng</a:t>
            </a:r>
            <a:r>
              <a:rPr lang="en-US" sz="2300" dirty="0"/>
              <a:t> </a:t>
            </a:r>
            <a:r>
              <a:rPr lang="en-US" sz="2300" dirty="0" err="1"/>
              <a:t>thực</a:t>
            </a:r>
            <a:r>
              <a:rPr lang="en-US" sz="2300" dirty="0"/>
              <a:t> </a:t>
            </a:r>
            <a:r>
              <a:rPr lang="en-US" sz="2300" dirty="0" err="1" smtClean="0"/>
              <a:t>phẩm</a:t>
            </a:r>
            <a:r>
              <a:rPr lang="en-US" sz="2300" dirty="0" smtClean="0"/>
              <a:t>:</a:t>
            </a: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/>
              <a:t>Chế</a:t>
            </a:r>
            <a:r>
              <a:rPr lang="en-US" sz="2300" dirty="0" smtClean="0"/>
              <a:t> </a:t>
            </a:r>
            <a:r>
              <a:rPr lang="en-US" sz="2300" dirty="0" err="1"/>
              <a:t>biến</a:t>
            </a:r>
            <a:r>
              <a:rPr lang="en-US" sz="2300" dirty="0"/>
              <a:t> </a:t>
            </a:r>
            <a:r>
              <a:rPr lang="en-US" sz="2300" dirty="0" err="1" smtClean="0"/>
              <a:t>gồm</a:t>
            </a:r>
            <a:r>
              <a:rPr lang="en-US" sz="2300" dirty="0" smtClean="0"/>
              <a:t>: </a:t>
            </a:r>
            <a:r>
              <a:rPr lang="en-US" sz="2300" dirty="0" err="1"/>
              <a:t>món</a:t>
            </a:r>
            <a:r>
              <a:rPr lang="en-US" sz="2300" dirty="0"/>
              <a:t> </a:t>
            </a:r>
            <a:r>
              <a:rPr lang="en-US" sz="2300" dirty="0" err="1"/>
              <a:t>xào</a:t>
            </a:r>
            <a:r>
              <a:rPr lang="en-US" sz="2300" dirty="0"/>
              <a:t>, </a:t>
            </a:r>
            <a:r>
              <a:rPr lang="en-US" sz="2300" dirty="0" err="1"/>
              <a:t>món</a:t>
            </a:r>
            <a:r>
              <a:rPr lang="en-US" sz="2300" dirty="0"/>
              <a:t> </a:t>
            </a:r>
            <a:r>
              <a:rPr lang="en-US" sz="2300" dirty="0" err="1"/>
              <a:t>mặn</a:t>
            </a:r>
            <a:r>
              <a:rPr lang="en-US" sz="2300" dirty="0"/>
              <a:t>, </a:t>
            </a:r>
            <a:r>
              <a:rPr lang="en-US" sz="2300" dirty="0" err="1"/>
              <a:t>món</a:t>
            </a:r>
            <a:r>
              <a:rPr lang="en-US" sz="2300" dirty="0"/>
              <a:t> </a:t>
            </a:r>
            <a:r>
              <a:rPr lang="en-US" sz="2300" dirty="0" err="1"/>
              <a:t>canh</a:t>
            </a:r>
            <a:r>
              <a:rPr lang="en-US" sz="2300" dirty="0"/>
              <a:t>, </a:t>
            </a:r>
            <a:r>
              <a:rPr lang="en-US" sz="2300" dirty="0" err="1"/>
              <a:t>món</a:t>
            </a:r>
            <a:r>
              <a:rPr lang="en-US" sz="2300" dirty="0"/>
              <a:t> </a:t>
            </a:r>
            <a:r>
              <a:rPr lang="en-US" sz="2300" dirty="0" err="1"/>
              <a:t>tráng</a:t>
            </a:r>
            <a:r>
              <a:rPr lang="en-US" sz="2300" dirty="0"/>
              <a:t> </a:t>
            </a:r>
            <a:r>
              <a:rPr lang="en-US" sz="2300" dirty="0" err="1"/>
              <a:t>miệng</a:t>
            </a:r>
            <a:r>
              <a:rPr lang="en-US" sz="2300" dirty="0"/>
              <a:t>. </a:t>
            </a:r>
            <a:endParaRPr lang="en-US" sz="2300" dirty="0" smtClean="0"/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/>
              <a:t>Nên</a:t>
            </a:r>
            <a:r>
              <a:rPr lang="en-US" sz="2300" dirty="0" smtClean="0"/>
              <a:t> </a:t>
            </a:r>
            <a:r>
              <a:rPr lang="en-US" sz="2300" dirty="0" err="1"/>
              <a:t>đạt</a:t>
            </a:r>
            <a:r>
              <a:rPr lang="en-US" sz="2300" dirty="0"/>
              <a:t> </a:t>
            </a:r>
            <a:r>
              <a:rPr lang="en-US" sz="2300" dirty="0" smtClean="0"/>
              <a:t>≥10 </a:t>
            </a:r>
            <a:r>
              <a:rPr lang="en-US" sz="2300" dirty="0" err="1"/>
              <a:t>loại</a:t>
            </a:r>
            <a:r>
              <a:rPr lang="en-US" sz="2300" dirty="0"/>
              <a:t> </a:t>
            </a:r>
            <a:r>
              <a:rPr lang="en-US" sz="2300" dirty="0" smtClean="0"/>
              <a:t>TP </a:t>
            </a:r>
            <a:r>
              <a:rPr lang="en-US" sz="2300" dirty="0" err="1" smtClean="0"/>
              <a:t>khác</a:t>
            </a:r>
            <a:r>
              <a:rPr lang="en-US" sz="2300" dirty="0" smtClean="0"/>
              <a:t> </a:t>
            </a:r>
            <a:r>
              <a:rPr lang="en-US" sz="2300" dirty="0" err="1"/>
              <a:t>nhau</a:t>
            </a:r>
            <a:r>
              <a:rPr lang="en-US" sz="2300" dirty="0"/>
              <a:t>, </a:t>
            </a:r>
            <a:r>
              <a:rPr lang="en-US" sz="2300" dirty="0" smtClean="0"/>
              <a:t>≥ 5 - </a:t>
            </a:r>
            <a:r>
              <a:rPr lang="en-US" sz="2300" dirty="0"/>
              <a:t>8 </a:t>
            </a:r>
            <a:r>
              <a:rPr lang="en-US" sz="2300" dirty="0" err="1"/>
              <a:t>nhóm</a:t>
            </a:r>
            <a:r>
              <a:rPr lang="en-US" sz="2300" dirty="0"/>
              <a:t> </a:t>
            </a:r>
            <a:r>
              <a:rPr lang="en-US" sz="2300" dirty="0" smtClean="0"/>
              <a:t>TP </a:t>
            </a:r>
            <a:r>
              <a:rPr lang="en-US" sz="2300" dirty="0" err="1" smtClean="0"/>
              <a:t>theo</a:t>
            </a:r>
            <a:r>
              <a:rPr lang="en-US" sz="2300" dirty="0" smtClean="0"/>
              <a:t> </a:t>
            </a:r>
            <a:r>
              <a:rPr lang="en-US" sz="2300" dirty="0" err="1" smtClean="0"/>
              <a:t>của</a:t>
            </a:r>
            <a:r>
              <a:rPr lang="en-US" sz="2300" dirty="0" smtClean="0"/>
              <a:t> </a:t>
            </a:r>
            <a:r>
              <a:rPr lang="en-US" sz="2300" dirty="0" smtClean="0"/>
              <a:t>WHO, </a:t>
            </a:r>
            <a:r>
              <a:rPr lang="en-US" sz="2300" dirty="0" err="1"/>
              <a:t>trong</a:t>
            </a:r>
            <a:r>
              <a:rPr lang="en-US" sz="2300" dirty="0"/>
              <a:t> </a:t>
            </a:r>
            <a:r>
              <a:rPr lang="en-US" sz="2300" dirty="0" err="1"/>
              <a:t>đó</a:t>
            </a:r>
            <a:r>
              <a:rPr lang="en-US" sz="2300" dirty="0"/>
              <a:t> </a:t>
            </a:r>
            <a:r>
              <a:rPr lang="en-US" sz="2300" dirty="0" err="1"/>
              <a:t>nhóm</a:t>
            </a:r>
            <a:r>
              <a:rPr lang="en-US" sz="2300" dirty="0"/>
              <a:t> </a:t>
            </a:r>
            <a:r>
              <a:rPr lang="en-US" sz="2300" dirty="0" err="1"/>
              <a:t>chất</a:t>
            </a:r>
            <a:r>
              <a:rPr lang="en-US" sz="2300" dirty="0"/>
              <a:t> </a:t>
            </a:r>
            <a:r>
              <a:rPr lang="en-US" sz="2300" dirty="0" err="1"/>
              <a:t>béo</a:t>
            </a:r>
            <a:r>
              <a:rPr lang="en-US" sz="2300" dirty="0"/>
              <a:t> </a:t>
            </a:r>
            <a:r>
              <a:rPr lang="en-US" sz="2300" dirty="0" err="1"/>
              <a:t>là</a:t>
            </a:r>
            <a:r>
              <a:rPr lang="en-US" sz="2300" dirty="0"/>
              <a:t> </a:t>
            </a:r>
            <a:r>
              <a:rPr lang="en-US" sz="2300" dirty="0" err="1"/>
              <a:t>bắt</a:t>
            </a:r>
            <a:r>
              <a:rPr lang="en-US" sz="2300" dirty="0"/>
              <a:t> </a:t>
            </a:r>
            <a:r>
              <a:rPr lang="en-US" sz="2300" dirty="0" err="1"/>
              <a:t>buộc</a:t>
            </a:r>
            <a:r>
              <a:rPr lang="en-US" sz="2300" dirty="0"/>
              <a:t>. </a:t>
            </a:r>
            <a:r>
              <a:rPr lang="en-US" sz="2300" dirty="0" err="1"/>
              <a:t>Gồm</a:t>
            </a:r>
            <a:r>
              <a:rPr lang="en-US" sz="2300" dirty="0"/>
              <a:t>: </a:t>
            </a:r>
            <a:r>
              <a:rPr lang="en-US" sz="2300" dirty="0" err="1"/>
              <a:t>nhóm</a:t>
            </a:r>
            <a:r>
              <a:rPr lang="en-US" sz="2300" dirty="0"/>
              <a:t> </a:t>
            </a:r>
            <a:r>
              <a:rPr lang="en-US" sz="2300" dirty="0" err="1" smtClean="0"/>
              <a:t>giàu</a:t>
            </a:r>
            <a:r>
              <a:rPr lang="en-US" sz="2300" dirty="0" smtClean="0"/>
              <a:t> </a:t>
            </a:r>
            <a:r>
              <a:rPr lang="en-US" sz="2300" dirty="0" err="1"/>
              <a:t>chất</a:t>
            </a:r>
            <a:r>
              <a:rPr lang="en-US" sz="2300" dirty="0"/>
              <a:t> </a:t>
            </a:r>
            <a:r>
              <a:rPr lang="en-US" sz="2300" dirty="0" err="1"/>
              <a:t>đạm</a:t>
            </a:r>
            <a:r>
              <a:rPr lang="en-US" sz="2300" dirty="0"/>
              <a:t> (</a:t>
            </a:r>
            <a:r>
              <a:rPr lang="en-US" sz="2300" dirty="0" err="1"/>
              <a:t>thịt</a:t>
            </a:r>
            <a:r>
              <a:rPr lang="en-US" sz="2300" dirty="0"/>
              <a:t>, </a:t>
            </a:r>
            <a:r>
              <a:rPr lang="en-US" sz="2300" dirty="0" err="1"/>
              <a:t>cá</a:t>
            </a:r>
            <a:r>
              <a:rPr lang="en-US" sz="2300" dirty="0"/>
              <a:t>, </a:t>
            </a:r>
            <a:r>
              <a:rPr lang="en-US" sz="2300" dirty="0" err="1"/>
              <a:t>thủy</a:t>
            </a:r>
            <a:r>
              <a:rPr lang="en-US" sz="2300" dirty="0"/>
              <a:t> </a:t>
            </a:r>
            <a:r>
              <a:rPr lang="en-US" sz="2300" dirty="0" err="1"/>
              <a:t>sản</a:t>
            </a:r>
            <a:r>
              <a:rPr lang="en-US" sz="2300" dirty="0"/>
              <a:t>, </a:t>
            </a:r>
            <a:r>
              <a:rPr lang="en-US" sz="2300" dirty="0" err="1"/>
              <a:t>trứng</a:t>
            </a:r>
            <a:r>
              <a:rPr lang="en-US" sz="2300" dirty="0"/>
              <a:t>, </a:t>
            </a:r>
            <a:r>
              <a:rPr lang="en-US" sz="2300" dirty="0" err="1"/>
              <a:t>đậu</a:t>
            </a:r>
            <a:r>
              <a:rPr lang="en-US" sz="2300" dirty="0"/>
              <a:t> </a:t>
            </a:r>
            <a:r>
              <a:rPr lang="en-US" sz="2300" dirty="0" err="1"/>
              <a:t>đỗ</a:t>
            </a:r>
            <a:r>
              <a:rPr lang="en-US" sz="2300" dirty="0"/>
              <a:t>...), </a:t>
            </a:r>
            <a:r>
              <a:rPr lang="en-US" sz="2300" dirty="0" err="1"/>
              <a:t>chất</a:t>
            </a:r>
            <a:r>
              <a:rPr lang="en-US" sz="2300" dirty="0"/>
              <a:t> </a:t>
            </a:r>
            <a:r>
              <a:rPr lang="en-US" sz="2300" dirty="0" err="1"/>
              <a:t>béo</a:t>
            </a:r>
            <a:r>
              <a:rPr lang="en-US" sz="2300" dirty="0"/>
              <a:t> (</a:t>
            </a:r>
            <a:r>
              <a:rPr lang="en-US" sz="2300" dirty="0" err="1"/>
              <a:t>dầu</a:t>
            </a:r>
            <a:r>
              <a:rPr lang="en-US" sz="2300" dirty="0"/>
              <a:t> </a:t>
            </a:r>
            <a:r>
              <a:rPr lang="en-US" sz="2300" dirty="0" err="1"/>
              <a:t>ăn</a:t>
            </a:r>
            <a:r>
              <a:rPr lang="en-US" sz="2300" dirty="0"/>
              <a:t>, </a:t>
            </a:r>
            <a:r>
              <a:rPr lang="en-US" sz="2300" dirty="0" err="1"/>
              <a:t>mỡ</a:t>
            </a:r>
            <a:r>
              <a:rPr lang="en-US" sz="2300" dirty="0"/>
              <a:t>), </a:t>
            </a:r>
            <a:r>
              <a:rPr lang="en-US" sz="2300" dirty="0" err="1"/>
              <a:t>chất</a:t>
            </a:r>
            <a:r>
              <a:rPr lang="en-US" sz="2300" dirty="0"/>
              <a:t> </a:t>
            </a:r>
            <a:r>
              <a:rPr lang="en-US" sz="2300" dirty="0" err="1"/>
              <a:t>bột</a:t>
            </a:r>
            <a:r>
              <a:rPr lang="en-US" sz="2300" dirty="0"/>
              <a:t> </a:t>
            </a:r>
            <a:r>
              <a:rPr lang="en-US" sz="2300" dirty="0" err="1"/>
              <a:t>đường</a:t>
            </a:r>
            <a:r>
              <a:rPr lang="en-US" sz="2300" dirty="0"/>
              <a:t> (</a:t>
            </a:r>
            <a:r>
              <a:rPr lang="en-US" sz="2300" dirty="0" err="1"/>
              <a:t>cơm</a:t>
            </a:r>
            <a:r>
              <a:rPr lang="en-US" sz="2300" dirty="0"/>
              <a:t>, </a:t>
            </a:r>
            <a:r>
              <a:rPr lang="en-US" sz="2300" dirty="0" err="1"/>
              <a:t>mì</a:t>
            </a:r>
            <a:r>
              <a:rPr lang="en-US" sz="2300" dirty="0"/>
              <a:t>, </a:t>
            </a:r>
            <a:r>
              <a:rPr lang="en-US" sz="2300" dirty="0" err="1"/>
              <a:t>phở</a:t>
            </a:r>
            <a:r>
              <a:rPr lang="en-US" sz="2300" dirty="0"/>
              <a:t>, </a:t>
            </a:r>
            <a:r>
              <a:rPr lang="en-US" sz="2300" dirty="0" err="1"/>
              <a:t>bún</a:t>
            </a:r>
            <a:r>
              <a:rPr lang="en-US" sz="2300" dirty="0"/>
              <a:t>...), </a:t>
            </a:r>
            <a:r>
              <a:rPr lang="en-US" sz="2300" dirty="0" err="1"/>
              <a:t>rau</a:t>
            </a:r>
            <a:r>
              <a:rPr lang="en-US" sz="2300" dirty="0"/>
              <a:t>, </a:t>
            </a:r>
            <a:r>
              <a:rPr lang="en-US" sz="2300" dirty="0" err="1"/>
              <a:t>trái</a:t>
            </a:r>
            <a:r>
              <a:rPr lang="en-US" sz="2300" dirty="0"/>
              <a:t> </a:t>
            </a:r>
            <a:r>
              <a:rPr lang="en-US" sz="2300" dirty="0" err="1"/>
              <a:t>cây</a:t>
            </a:r>
            <a:r>
              <a:rPr lang="en-US" sz="2300" dirty="0"/>
              <a:t>, </a:t>
            </a:r>
            <a:r>
              <a:rPr lang="en-US" sz="2300" dirty="0" err="1"/>
              <a:t>sữa</a:t>
            </a:r>
            <a:r>
              <a:rPr lang="en-US" sz="2300" dirty="0"/>
              <a:t>.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/>
              <a:t>Thực</a:t>
            </a:r>
            <a:r>
              <a:rPr lang="en-US" sz="2300" dirty="0" smtClean="0"/>
              <a:t> </a:t>
            </a:r>
            <a:r>
              <a:rPr lang="en-US" sz="2300" dirty="0" err="1"/>
              <a:t>đơn</a:t>
            </a:r>
            <a:r>
              <a:rPr lang="en-US" sz="2300" dirty="0"/>
              <a:t> </a:t>
            </a:r>
            <a:r>
              <a:rPr lang="en-US" sz="2300" dirty="0" err="1" smtClean="0"/>
              <a:t>khả</a:t>
            </a:r>
            <a:r>
              <a:rPr lang="en-US" sz="2300" dirty="0" smtClean="0"/>
              <a:t> </a:t>
            </a:r>
            <a:r>
              <a:rPr lang="en-US" sz="2300" dirty="0" err="1"/>
              <a:t>thi</a:t>
            </a:r>
            <a:r>
              <a:rPr lang="en-US" sz="2300" dirty="0"/>
              <a:t>, </a:t>
            </a:r>
            <a:r>
              <a:rPr lang="en-US" sz="2300" dirty="0" err="1"/>
              <a:t>chế</a:t>
            </a:r>
            <a:r>
              <a:rPr lang="en-US" sz="2300" dirty="0"/>
              <a:t> </a:t>
            </a:r>
            <a:r>
              <a:rPr lang="en-US" sz="2300" dirty="0" err="1"/>
              <a:t>biến</a:t>
            </a:r>
            <a:r>
              <a:rPr lang="en-US" sz="2300" dirty="0"/>
              <a:t> </a:t>
            </a:r>
            <a:r>
              <a:rPr lang="en-US" sz="2300" dirty="0" err="1" smtClean="0"/>
              <a:t>bảo</a:t>
            </a:r>
            <a:r>
              <a:rPr lang="en-US" sz="2300" dirty="0" smtClean="0"/>
              <a:t> </a:t>
            </a:r>
            <a:r>
              <a:rPr lang="en-US" sz="2300" dirty="0" err="1"/>
              <a:t>đảm</a:t>
            </a:r>
            <a:r>
              <a:rPr lang="en-US" sz="2300" dirty="0"/>
              <a:t> </a:t>
            </a:r>
            <a:r>
              <a:rPr lang="en-US" sz="2300" dirty="0" smtClean="0"/>
              <a:t>DD-ATTP</a:t>
            </a:r>
            <a:r>
              <a:rPr lang="en-US" sz="2300" dirty="0" smtClean="0"/>
              <a:t>, </a:t>
            </a:r>
            <a:r>
              <a:rPr lang="en-US" sz="2300" dirty="0" err="1"/>
              <a:t>phù</a:t>
            </a:r>
            <a:r>
              <a:rPr lang="en-US" sz="2300" dirty="0"/>
              <a:t> </a:t>
            </a:r>
            <a:r>
              <a:rPr lang="en-US" sz="2300" dirty="0" err="1"/>
              <a:t>hợp</a:t>
            </a:r>
            <a:r>
              <a:rPr lang="en-US" sz="2300" dirty="0"/>
              <a:t> </a:t>
            </a:r>
            <a:r>
              <a:rPr lang="en-US" sz="2300" dirty="0" err="1" smtClean="0"/>
              <a:t>thực</a:t>
            </a:r>
            <a:r>
              <a:rPr lang="en-US" sz="2300" dirty="0" smtClean="0"/>
              <a:t> </a:t>
            </a:r>
            <a:r>
              <a:rPr lang="en-US" sz="2300" dirty="0" err="1" smtClean="0"/>
              <a:t>tế</a:t>
            </a:r>
            <a:r>
              <a:rPr lang="en-US" sz="2300" dirty="0" smtClean="0"/>
              <a:t>.</a:t>
            </a:r>
            <a:endParaRPr lang="en-US" sz="2300" dirty="0"/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/>
              <a:t>Sử</a:t>
            </a:r>
            <a:r>
              <a:rPr lang="en-US" sz="2300" dirty="0" smtClean="0"/>
              <a:t> </a:t>
            </a:r>
            <a:r>
              <a:rPr lang="en-US" sz="2300" dirty="0" err="1"/>
              <a:t>dụng</a:t>
            </a:r>
            <a:r>
              <a:rPr lang="en-US" sz="2300" dirty="0"/>
              <a:t> </a:t>
            </a:r>
            <a:r>
              <a:rPr lang="en-US" sz="2300" dirty="0" err="1" smtClean="0"/>
              <a:t>thực</a:t>
            </a:r>
            <a:r>
              <a:rPr lang="en-US" sz="2300" dirty="0" smtClean="0"/>
              <a:t> </a:t>
            </a:r>
            <a:r>
              <a:rPr lang="en-US" sz="2300" dirty="0" err="1"/>
              <a:t>phẩm</a:t>
            </a:r>
            <a:r>
              <a:rPr lang="en-US" sz="2300" dirty="0"/>
              <a:t> </a:t>
            </a:r>
            <a:r>
              <a:rPr lang="en-US" sz="2300" dirty="0" err="1"/>
              <a:t>sẵn</a:t>
            </a:r>
            <a:r>
              <a:rPr lang="en-US" sz="2300" dirty="0"/>
              <a:t> </a:t>
            </a:r>
            <a:r>
              <a:rPr lang="en-US" sz="2300" dirty="0" err="1"/>
              <a:t>có</a:t>
            </a:r>
            <a:r>
              <a:rPr lang="en-US" sz="2300" dirty="0"/>
              <a:t> ở </a:t>
            </a:r>
            <a:r>
              <a:rPr lang="en-US" sz="2300" dirty="0" err="1"/>
              <a:t>địa</a:t>
            </a:r>
            <a:r>
              <a:rPr lang="en-US" sz="2300" dirty="0"/>
              <a:t> </a:t>
            </a:r>
            <a:r>
              <a:rPr lang="en-US" sz="2300" dirty="0" err="1" smtClean="0"/>
              <a:t>phương</a:t>
            </a:r>
            <a:r>
              <a:rPr lang="en-US" sz="2300" dirty="0" smtClean="0"/>
              <a:t>, </a:t>
            </a:r>
            <a:r>
              <a:rPr lang="en-US" sz="2300" dirty="0" err="1"/>
              <a:t>chế</a:t>
            </a:r>
            <a:r>
              <a:rPr lang="en-US" sz="2300" dirty="0"/>
              <a:t> </a:t>
            </a:r>
            <a:r>
              <a:rPr lang="en-US" sz="2300" dirty="0" err="1"/>
              <a:t>biến</a:t>
            </a:r>
            <a:r>
              <a:rPr lang="en-US" sz="2300" dirty="0"/>
              <a:t> </a:t>
            </a:r>
            <a:r>
              <a:rPr lang="en-US" sz="2300" dirty="0" err="1"/>
              <a:t>phù</a:t>
            </a:r>
            <a:r>
              <a:rPr lang="en-US" sz="2300" dirty="0"/>
              <a:t> </a:t>
            </a:r>
            <a:r>
              <a:rPr lang="en-US" sz="2300" dirty="0" err="1"/>
              <a:t>hợp</a:t>
            </a:r>
            <a:r>
              <a:rPr lang="en-US" sz="2300" dirty="0"/>
              <a:t> </a:t>
            </a:r>
            <a:r>
              <a:rPr lang="en-US" sz="2300" dirty="0" err="1"/>
              <a:t>với</a:t>
            </a:r>
            <a:r>
              <a:rPr lang="en-US" sz="2300" dirty="0"/>
              <a:t> </a:t>
            </a:r>
            <a:r>
              <a:rPr lang="en-US" sz="2300" dirty="0" smtClean="0"/>
              <a:t>HS.</a:t>
            </a:r>
            <a:endParaRPr lang="en-US" sz="2300" dirty="0"/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/>
              <a:t>Thực</a:t>
            </a:r>
            <a:r>
              <a:rPr lang="en-US" sz="2300" dirty="0" smtClean="0"/>
              <a:t> </a:t>
            </a:r>
            <a:r>
              <a:rPr lang="en-US" sz="2300" dirty="0" err="1"/>
              <a:t>đơn</a:t>
            </a:r>
            <a:r>
              <a:rPr lang="en-US" sz="2300" dirty="0"/>
              <a:t> </a:t>
            </a:r>
            <a:r>
              <a:rPr lang="en-US" sz="2300" dirty="0" err="1"/>
              <a:t>cần</a:t>
            </a:r>
            <a:r>
              <a:rPr lang="en-US" sz="2300" dirty="0"/>
              <a:t> </a:t>
            </a:r>
            <a:r>
              <a:rPr lang="en-US" sz="2300" dirty="0" err="1"/>
              <a:t>có</a:t>
            </a:r>
            <a:r>
              <a:rPr lang="en-US" sz="2300" dirty="0"/>
              <a:t> </a:t>
            </a:r>
            <a:r>
              <a:rPr lang="en-US" sz="2300" dirty="0" err="1"/>
              <a:t>sữa</a:t>
            </a:r>
            <a:r>
              <a:rPr lang="en-US" sz="2300" dirty="0"/>
              <a:t> </a:t>
            </a:r>
            <a:r>
              <a:rPr lang="en-US" sz="2300" dirty="0" err="1" smtClean="0"/>
              <a:t>tươi</a:t>
            </a:r>
            <a:r>
              <a:rPr lang="en-US" sz="2300" dirty="0" smtClean="0"/>
              <a:t>, </a:t>
            </a:r>
            <a:r>
              <a:rPr lang="en-US" sz="2300" dirty="0" err="1"/>
              <a:t>và</a:t>
            </a:r>
            <a:r>
              <a:rPr lang="en-US" sz="2300" dirty="0"/>
              <a:t> </a:t>
            </a:r>
            <a:r>
              <a:rPr lang="en-US" sz="2300" dirty="0" err="1" smtClean="0"/>
              <a:t>chế</a:t>
            </a:r>
            <a:r>
              <a:rPr lang="en-US" sz="2300" dirty="0" smtClean="0"/>
              <a:t> </a:t>
            </a:r>
            <a:r>
              <a:rPr lang="en-US" sz="2300" dirty="0" err="1"/>
              <a:t>phẩm</a:t>
            </a:r>
            <a:r>
              <a:rPr lang="en-US" sz="2300" dirty="0"/>
              <a:t> </a:t>
            </a:r>
            <a:r>
              <a:rPr lang="en-US" sz="2300" dirty="0" err="1"/>
              <a:t>từ</a:t>
            </a:r>
            <a:r>
              <a:rPr lang="en-US" sz="2300" dirty="0"/>
              <a:t> </a:t>
            </a:r>
            <a:r>
              <a:rPr lang="en-US" sz="2300" dirty="0" err="1"/>
              <a:t>sữa</a:t>
            </a:r>
            <a:r>
              <a:rPr lang="en-US" sz="2300" dirty="0"/>
              <a:t> </a:t>
            </a:r>
            <a:r>
              <a:rPr lang="en-US" sz="2300" dirty="0" err="1"/>
              <a:t>bảo</a:t>
            </a:r>
            <a:r>
              <a:rPr lang="en-US" sz="2300" dirty="0"/>
              <a:t> </a:t>
            </a:r>
            <a:r>
              <a:rPr lang="en-US" sz="2300" dirty="0" err="1"/>
              <a:t>đảm</a:t>
            </a:r>
            <a:r>
              <a:rPr lang="en-US" sz="2300" dirty="0"/>
              <a:t> </a:t>
            </a:r>
            <a:r>
              <a:rPr lang="en-US" sz="2300" dirty="0" err="1" smtClean="0"/>
              <a:t>quy</a:t>
            </a:r>
            <a:r>
              <a:rPr lang="en-US" sz="2300" dirty="0" smtClean="0"/>
              <a:t> </a:t>
            </a:r>
            <a:r>
              <a:rPr lang="en-US" sz="2300" dirty="0" err="1" smtClean="0"/>
              <a:t>định</a:t>
            </a:r>
            <a:r>
              <a:rPr lang="en-US" sz="2300" dirty="0" smtClean="0"/>
              <a:t>.</a:t>
            </a:r>
            <a:endParaRPr lang="en-US" sz="2300" dirty="0"/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/>
              <a:t>Thực</a:t>
            </a:r>
            <a:r>
              <a:rPr lang="en-US" sz="2300" dirty="0" smtClean="0"/>
              <a:t> </a:t>
            </a:r>
            <a:r>
              <a:rPr lang="en-US" sz="2300" dirty="0" err="1"/>
              <a:t>đơn</a:t>
            </a:r>
            <a:r>
              <a:rPr lang="en-US" sz="2300" dirty="0"/>
              <a:t> </a:t>
            </a:r>
            <a:r>
              <a:rPr lang="en-US" sz="2300" dirty="0" err="1"/>
              <a:t>hạn</a:t>
            </a:r>
            <a:r>
              <a:rPr lang="en-US" sz="2300" dirty="0"/>
              <a:t> </a:t>
            </a:r>
            <a:r>
              <a:rPr lang="en-US" sz="2300" dirty="0" err="1"/>
              <a:t>chế</a:t>
            </a:r>
            <a:r>
              <a:rPr lang="en-US" sz="2300" dirty="0"/>
              <a:t> </a:t>
            </a:r>
            <a:r>
              <a:rPr lang="en-US" sz="2300" dirty="0" err="1"/>
              <a:t>sử</a:t>
            </a:r>
            <a:r>
              <a:rPr lang="en-US" sz="2300" dirty="0"/>
              <a:t> </a:t>
            </a:r>
            <a:r>
              <a:rPr lang="en-US" sz="2300" dirty="0" err="1"/>
              <a:t>dụng</a:t>
            </a:r>
            <a:r>
              <a:rPr lang="en-US" sz="2300" dirty="0"/>
              <a:t> </a:t>
            </a:r>
            <a:r>
              <a:rPr lang="en-US" sz="2300" dirty="0" err="1"/>
              <a:t>đường</a:t>
            </a:r>
            <a:r>
              <a:rPr lang="en-US" sz="2300" dirty="0"/>
              <a:t> </a:t>
            </a:r>
            <a:r>
              <a:rPr lang="en-US" sz="2300" dirty="0" err="1"/>
              <a:t>và</a:t>
            </a:r>
            <a:r>
              <a:rPr lang="en-US" sz="2300" dirty="0"/>
              <a:t> </a:t>
            </a:r>
            <a:r>
              <a:rPr lang="en-US" sz="2300" dirty="0" err="1"/>
              <a:t>muối</a:t>
            </a:r>
            <a:r>
              <a:rPr lang="en-US" sz="2300" dirty="0"/>
              <a:t>. </a:t>
            </a:r>
            <a:endParaRPr lang="en-US" sz="2300" dirty="0" smtClean="0"/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/>
              <a:t>Đường</a:t>
            </a:r>
            <a:r>
              <a:rPr lang="en-US" sz="2300" dirty="0" smtClean="0"/>
              <a:t> ≤ 15g/</a:t>
            </a:r>
            <a:r>
              <a:rPr lang="en-US" sz="2300" dirty="0" err="1" smtClean="0"/>
              <a:t>học</a:t>
            </a:r>
            <a:r>
              <a:rPr lang="en-US" sz="2300" dirty="0" smtClean="0"/>
              <a:t> </a:t>
            </a:r>
            <a:r>
              <a:rPr lang="en-US" sz="2300" dirty="0" err="1"/>
              <a:t>sinh</a:t>
            </a:r>
            <a:r>
              <a:rPr lang="en-US" sz="2300" dirty="0"/>
              <a:t>/</a:t>
            </a:r>
            <a:r>
              <a:rPr lang="en-US" sz="2300" dirty="0" err="1"/>
              <a:t>ngày</a:t>
            </a:r>
            <a:r>
              <a:rPr lang="en-US" sz="2300" dirty="0"/>
              <a:t>. </a:t>
            </a:r>
            <a:r>
              <a:rPr lang="en-US" sz="2300" dirty="0" err="1"/>
              <a:t>Muối</a:t>
            </a:r>
            <a:r>
              <a:rPr lang="en-US" sz="2300" dirty="0"/>
              <a:t> </a:t>
            </a:r>
            <a:r>
              <a:rPr lang="en-US" sz="2300" dirty="0" smtClean="0"/>
              <a:t>≤ 4g/</a:t>
            </a:r>
            <a:r>
              <a:rPr lang="en-US" sz="2300" dirty="0" err="1" smtClean="0"/>
              <a:t>ngày</a:t>
            </a:r>
            <a:r>
              <a:rPr lang="en-US" sz="2300" dirty="0" smtClean="0"/>
              <a:t> </a:t>
            </a:r>
            <a:r>
              <a:rPr lang="en-US" sz="2300" dirty="0" err="1"/>
              <a:t>đối</a:t>
            </a:r>
            <a:r>
              <a:rPr lang="en-US" sz="2300" dirty="0"/>
              <a:t> </a:t>
            </a:r>
            <a:r>
              <a:rPr lang="en-US" sz="2300" dirty="0" err="1"/>
              <a:t>với</a:t>
            </a:r>
            <a:r>
              <a:rPr lang="en-US" sz="2300" dirty="0"/>
              <a:t> </a:t>
            </a:r>
            <a:r>
              <a:rPr lang="en-US" sz="2300" dirty="0" smtClean="0"/>
              <a:t>HS </a:t>
            </a:r>
            <a:r>
              <a:rPr lang="en-US" sz="2300" dirty="0" err="1" smtClean="0"/>
              <a:t>tiểu</a:t>
            </a:r>
            <a:r>
              <a:rPr lang="en-US" sz="2300" dirty="0" smtClean="0"/>
              <a:t> </a:t>
            </a:r>
            <a:r>
              <a:rPr lang="en-US" sz="2300" dirty="0" err="1"/>
              <a:t>học</a:t>
            </a:r>
            <a:r>
              <a:rPr lang="en-US" sz="2300" dirty="0"/>
              <a:t>; </a:t>
            </a:r>
            <a:r>
              <a:rPr lang="en-US" sz="2300" dirty="0" smtClean="0"/>
              <a:t>≤ </a:t>
            </a:r>
            <a:r>
              <a:rPr lang="en-US" sz="2300" dirty="0"/>
              <a:t>3g/</a:t>
            </a:r>
            <a:r>
              <a:rPr lang="en-US" sz="2300" dirty="0" err="1"/>
              <a:t>ngày</a:t>
            </a:r>
            <a:r>
              <a:rPr lang="en-US" sz="2300" dirty="0"/>
              <a:t> </a:t>
            </a:r>
            <a:r>
              <a:rPr lang="en-US" sz="2300" dirty="0" err="1"/>
              <a:t>đối</a:t>
            </a:r>
            <a:r>
              <a:rPr lang="en-US" sz="2300" dirty="0"/>
              <a:t> </a:t>
            </a:r>
            <a:r>
              <a:rPr lang="en-US" sz="2300" dirty="0" err="1"/>
              <a:t>với</a:t>
            </a:r>
            <a:r>
              <a:rPr lang="en-US" sz="2300" dirty="0"/>
              <a:t> </a:t>
            </a:r>
            <a:r>
              <a:rPr lang="en-US" sz="2300" dirty="0" err="1"/>
              <a:t>trẻ</a:t>
            </a:r>
            <a:r>
              <a:rPr lang="en-US" sz="2300" dirty="0"/>
              <a:t> </a:t>
            </a:r>
            <a:r>
              <a:rPr lang="en-US" sz="2300" dirty="0" smtClean="0"/>
              <a:t>&lt;5 </a:t>
            </a:r>
            <a:r>
              <a:rPr lang="en-US" sz="2300" dirty="0" err="1"/>
              <a:t>tuổi</a:t>
            </a:r>
            <a:r>
              <a:rPr lang="en-US" sz="2300" dirty="0"/>
              <a:t>; </a:t>
            </a:r>
            <a:r>
              <a:rPr lang="en-US" sz="2300" dirty="0" err="1"/>
              <a:t>không</a:t>
            </a:r>
            <a:r>
              <a:rPr lang="en-US" sz="2300" dirty="0"/>
              <a:t> </a:t>
            </a:r>
            <a:r>
              <a:rPr lang="en-US" sz="2300" dirty="0" err="1"/>
              <a:t>nên</a:t>
            </a:r>
            <a:r>
              <a:rPr lang="en-US" sz="2300" dirty="0"/>
              <a:t> </a:t>
            </a:r>
            <a:r>
              <a:rPr lang="en-US" sz="2300" dirty="0" err="1"/>
              <a:t>cho</a:t>
            </a:r>
            <a:r>
              <a:rPr lang="en-US" sz="2300" dirty="0"/>
              <a:t> </a:t>
            </a:r>
            <a:r>
              <a:rPr lang="en-US" sz="2300" dirty="0" err="1"/>
              <a:t>gia</a:t>
            </a:r>
            <a:r>
              <a:rPr lang="en-US" sz="2300" dirty="0"/>
              <a:t> </a:t>
            </a:r>
            <a:r>
              <a:rPr lang="en-US" sz="2300" dirty="0" err="1"/>
              <a:t>vị</a:t>
            </a:r>
            <a:r>
              <a:rPr lang="en-US" sz="2300" dirty="0"/>
              <a:t>, </a:t>
            </a:r>
            <a:r>
              <a:rPr lang="en-US" sz="2300" dirty="0" err="1"/>
              <a:t>muối</a:t>
            </a:r>
            <a:r>
              <a:rPr lang="en-US" sz="2300" dirty="0"/>
              <a:t> </a:t>
            </a:r>
            <a:r>
              <a:rPr lang="en-US" sz="2300" dirty="0" err="1"/>
              <a:t>vào</a:t>
            </a:r>
            <a:r>
              <a:rPr lang="en-US" sz="2300" dirty="0"/>
              <a:t> </a:t>
            </a:r>
            <a:r>
              <a:rPr lang="en-US" sz="2300" dirty="0" err="1"/>
              <a:t>thực</a:t>
            </a:r>
            <a:r>
              <a:rPr lang="en-US" sz="2300" dirty="0"/>
              <a:t> </a:t>
            </a:r>
            <a:r>
              <a:rPr lang="en-US" sz="2300" dirty="0" err="1"/>
              <a:t>đơn</a:t>
            </a:r>
            <a:r>
              <a:rPr lang="en-US" sz="2300" dirty="0"/>
              <a:t> </a:t>
            </a:r>
            <a:r>
              <a:rPr lang="en-US" sz="2300" dirty="0" err="1"/>
              <a:t>của</a:t>
            </a:r>
            <a:r>
              <a:rPr lang="en-US" sz="2300" dirty="0"/>
              <a:t> </a:t>
            </a:r>
            <a:r>
              <a:rPr lang="en-US" sz="2300" dirty="0" err="1"/>
              <a:t>trẻ</a:t>
            </a:r>
            <a:r>
              <a:rPr lang="en-US" sz="2300" dirty="0"/>
              <a:t> </a:t>
            </a:r>
            <a:r>
              <a:rPr lang="en-US" sz="2300" dirty="0" err="1"/>
              <a:t>dưới</a:t>
            </a:r>
            <a:r>
              <a:rPr lang="en-US" sz="2300" dirty="0"/>
              <a:t> 1 </a:t>
            </a:r>
            <a:r>
              <a:rPr lang="en-US" sz="2300" dirty="0" err="1"/>
              <a:t>tuổi</a:t>
            </a:r>
            <a:r>
              <a:rPr lang="en-US" sz="2300" dirty="0"/>
              <a:t>; </a:t>
            </a:r>
            <a:r>
              <a:rPr lang="en-US" sz="2300" dirty="0" err="1"/>
              <a:t>nên</a:t>
            </a:r>
            <a:r>
              <a:rPr lang="en-US" sz="2300" dirty="0"/>
              <a:t> </a:t>
            </a:r>
            <a:r>
              <a:rPr lang="en-US" sz="2300" dirty="0" err="1"/>
              <a:t>sử</a:t>
            </a:r>
            <a:r>
              <a:rPr lang="en-US" sz="2300" dirty="0"/>
              <a:t> </a:t>
            </a:r>
            <a:r>
              <a:rPr lang="en-US" sz="2300" dirty="0" err="1"/>
              <a:t>dụng</a:t>
            </a:r>
            <a:r>
              <a:rPr lang="en-US" sz="2300" dirty="0"/>
              <a:t> </a:t>
            </a:r>
            <a:r>
              <a:rPr lang="en-US" sz="2300" dirty="0" err="1"/>
              <a:t>muối</a:t>
            </a:r>
            <a:r>
              <a:rPr lang="en-US" sz="2300" dirty="0"/>
              <a:t> </a:t>
            </a:r>
            <a:r>
              <a:rPr lang="en-US" sz="2300" dirty="0" err="1"/>
              <a:t>iod</a:t>
            </a:r>
            <a:r>
              <a:rPr lang="en-US" sz="2300" dirty="0"/>
              <a:t> </a:t>
            </a:r>
            <a:r>
              <a:rPr lang="en-US" sz="2300" dirty="0" err="1"/>
              <a:t>trong</a:t>
            </a:r>
            <a:r>
              <a:rPr lang="en-US" sz="2300" dirty="0"/>
              <a:t> </a:t>
            </a:r>
            <a:r>
              <a:rPr lang="en-US" sz="2300" dirty="0" err="1"/>
              <a:t>chế</a:t>
            </a:r>
            <a:r>
              <a:rPr lang="en-US" sz="2300" dirty="0"/>
              <a:t> </a:t>
            </a:r>
            <a:r>
              <a:rPr lang="en-US" sz="2300" dirty="0" err="1"/>
              <a:t>biến</a:t>
            </a:r>
            <a:r>
              <a:rPr lang="en-US" sz="2300" dirty="0"/>
              <a:t> </a:t>
            </a:r>
            <a:r>
              <a:rPr lang="en-US" sz="2300" dirty="0" err="1"/>
              <a:t>thức</a:t>
            </a:r>
            <a:r>
              <a:rPr lang="en-US" sz="2300" dirty="0"/>
              <a:t> </a:t>
            </a:r>
            <a:r>
              <a:rPr lang="en-US" sz="2300" dirty="0" err="1"/>
              <a:t>ăn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56356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vi-VN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vi-VN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niệm về bữa ăn học đường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363682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tùy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trú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trú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5334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762000"/>
            <a:ext cx="861060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CSVC,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ĐK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HS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bồn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667000"/>
            <a:ext cx="6400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124200"/>
            <a:ext cx="8610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chuyên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đào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huấn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huấn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SK,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5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609600"/>
            <a:ext cx="8610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non: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chuyền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Kho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iêng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TP;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thuận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TP;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TP;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thấm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rạn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nứt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ẩm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mốc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chuyền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Kho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non.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trú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458200" cy="563562"/>
          </a:xfrm>
        </p:spPr>
        <p:txBody>
          <a:bodyPr>
            <a:no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II. CÁC </a:t>
            </a:r>
            <a:r>
              <a:rPr lang="en-US" sz="2700" b="1" dirty="0">
                <a:solidFill>
                  <a:srgbClr val="FF0000"/>
                </a:solidFill>
              </a:rPr>
              <a:t>ĐIỀU KIỆN BẢO ĐẢM AN TOÀN THỰC </a:t>
            </a:r>
            <a:r>
              <a:rPr lang="en-US" sz="2700" b="1" dirty="0" smtClean="0">
                <a:solidFill>
                  <a:srgbClr val="FF0000"/>
                </a:solidFill>
              </a:rPr>
              <a:t>PHẨM</a:t>
            </a:r>
            <a:endParaRPr lang="en-US" sz="2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239083"/>
            <a:ext cx="807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chia,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gắp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ủng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giầy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dép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ngăn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ngừa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ruồi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côn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trùng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bồn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kín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nắp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đậy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dọn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563562"/>
          </a:xfrm>
        </p:spPr>
        <p:txBody>
          <a:bodyPr>
            <a:noAutofit/>
          </a:bodyPr>
          <a:lstStyle/>
          <a:p>
            <a:pPr algn="l"/>
            <a:r>
              <a:rPr lang="en-US" sz="2700" b="1" dirty="0">
                <a:solidFill>
                  <a:srgbClr val="FF0000"/>
                </a:solidFill>
              </a:rPr>
              <a:t>2</a:t>
            </a:r>
            <a:r>
              <a:rPr lang="en-US" sz="2700" b="1" dirty="0" smtClean="0">
                <a:solidFill>
                  <a:srgbClr val="FF0000"/>
                </a:solidFill>
              </a:rPr>
              <a:t>. </a:t>
            </a:r>
            <a:r>
              <a:rPr lang="en-US" sz="2700" b="1" dirty="0" err="1" smtClean="0">
                <a:solidFill>
                  <a:srgbClr val="FF0000"/>
                </a:solidFill>
              </a:rPr>
              <a:t>Về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nơi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chế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biến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thức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ăn</a:t>
            </a:r>
            <a:endParaRPr lang="en-US" sz="2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40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76200"/>
            <a:ext cx="8534400" cy="6609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Khu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vực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ăn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uống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Thoáng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mát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ghế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xuyên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PC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ruồi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dán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côn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trùng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bồn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nắp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dọn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300"/>
              </a:spcBef>
            </a:pP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Khu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trưng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bày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bảo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quản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thức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ăn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VS 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kệ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(≥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60cm).</a:t>
            </a: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kẹp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gắp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300"/>
              </a:spcBef>
            </a:pP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Người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làm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việc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tại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bếp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ăn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căng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tin</a:t>
            </a: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huấn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ATTP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Về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hệ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thống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sổ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sách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ghi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chép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chép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02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81508"/>
            <a:ext cx="8534400" cy="5875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</a:pP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Đối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với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các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CSGD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có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tổ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chức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căng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tin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trường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học</a:t>
            </a:r>
            <a:endParaRPr lang="en-US" sz="22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7.1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ATTP </a:t>
            </a:r>
            <a:r>
              <a:rPr 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căng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căng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tin: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sẵn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muối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bão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tươi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tươi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an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chép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huấn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SK,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7.2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doanh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căng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tin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bão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muối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bão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muối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spcBef>
                <a:spcPts val="5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gốc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hỏng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rượu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cồn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31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1219200"/>
            <a:ext cx="765810" cy="9601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Khu </a:t>
            </a:r>
            <a:r>
              <a:rPr lang="en-US" dirty="0" err="1"/>
              <a:t>vực</a:t>
            </a:r>
            <a:r>
              <a:rPr lang="en-US" dirty="0"/>
              <a:t> </a:t>
            </a:r>
            <a:r>
              <a:rPr lang="en-US" dirty="0" err="1"/>
              <a:t>kho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1219200"/>
            <a:ext cx="1295400" cy="175432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Khu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quần</a:t>
            </a:r>
            <a:r>
              <a:rPr lang="en-US" dirty="0" smtClean="0"/>
              <a:t> </a:t>
            </a:r>
            <a:r>
              <a:rPr lang="en-US" dirty="0" err="1" smtClean="0"/>
              <a:t>áo</a:t>
            </a:r>
            <a:r>
              <a:rPr lang="en-US" dirty="0" smtClean="0"/>
              <a:t> –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hộ</a:t>
            </a:r>
            <a:r>
              <a:rPr lang="en-US" dirty="0" smtClean="0"/>
              <a:t> </a:t>
            </a:r>
            <a:r>
              <a:rPr lang="en-US" dirty="0" err="1" smtClean="0"/>
              <a:t>lao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– </a:t>
            </a:r>
            <a:r>
              <a:rPr lang="en-US" dirty="0" err="1" smtClean="0"/>
              <a:t>Rửa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– </a:t>
            </a:r>
            <a:r>
              <a:rPr lang="en-US" dirty="0" err="1" smtClean="0"/>
              <a:t>Vệ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773668"/>
            <a:ext cx="2743200" cy="369332"/>
          </a:xfrm>
          <a:prstGeom prst="rect">
            <a:avLst/>
          </a:prstGeom>
          <a:gradFill>
            <a:gsLst>
              <a:gs pos="37000">
                <a:srgbClr val="00B0F0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1535668"/>
            <a:ext cx="2743200" cy="369332"/>
          </a:xfrm>
          <a:prstGeom prst="rect">
            <a:avLst/>
          </a:prstGeom>
          <a:gradFill>
            <a:gsLst>
              <a:gs pos="37000">
                <a:srgbClr val="00B0F0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Sơ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- </a:t>
            </a:r>
            <a:r>
              <a:rPr lang="en-US" dirty="0" err="1" smtClean="0"/>
              <a:t>Rửa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95600" y="2221468"/>
            <a:ext cx="2743200" cy="369332"/>
          </a:xfrm>
          <a:prstGeom prst="rect">
            <a:avLst/>
          </a:prstGeom>
          <a:gradFill>
            <a:gsLst>
              <a:gs pos="37000">
                <a:srgbClr val="00B0F0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87980" y="2971800"/>
            <a:ext cx="2743200" cy="369332"/>
          </a:xfrm>
          <a:prstGeom prst="rect">
            <a:avLst/>
          </a:prstGeom>
          <a:gradFill>
            <a:gsLst>
              <a:gs pos="37000">
                <a:srgbClr val="00B0F0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Nấu</a:t>
            </a:r>
            <a:r>
              <a:rPr lang="en-US" dirty="0" smtClean="0"/>
              <a:t> </a:t>
            </a:r>
            <a:r>
              <a:rPr lang="en-US" dirty="0" err="1" smtClean="0"/>
              <a:t>nướng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87980" y="3745468"/>
            <a:ext cx="2743200" cy="369332"/>
          </a:xfrm>
          <a:prstGeom prst="rect">
            <a:avLst/>
          </a:prstGeom>
          <a:gradFill>
            <a:gsLst>
              <a:gs pos="37000">
                <a:srgbClr val="00B0F0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Chia -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gói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87980" y="4343400"/>
            <a:ext cx="2743200" cy="369332"/>
          </a:xfrm>
          <a:prstGeom prst="rect">
            <a:avLst/>
          </a:prstGeom>
          <a:gradFill>
            <a:gsLst>
              <a:gs pos="37000">
                <a:srgbClr val="00B0F0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–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17068"/>
            <a:ext cx="2743200" cy="646331"/>
          </a:xfrm>
          <a:prstGeom prst="rect">
            <a:avLst/>
          </a:prstGeom>
          <a:gradFill>
            <a:gsLst>
              <a:gs pos="37000">
                <a:srgbClr val="00B0F0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Nơi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endParaRPr lang="en-US" dirty="0"/>
          </a:p>
          <a:p>
            <a:pPr algn="ctr"/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718310" y="990600"/>
            <a:ext cx="1165860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10690" y="990600"/>
            <a:ext cx="0" cy="2286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026920" y="1718310"/>
            <a:ext cx="861060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729740" y="2426970"/>
            <a:ext cx="1165860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29740" y="2175510"/>
            <a:ext cx="0" cy="2286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615940" y="1002030"/>
            <a:ext cx="1360170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968490" y="1002030"/>
            <a:ext cx="0" cy="2286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800" y="1752600"/>
            <a:ext cx="914400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615940" y="2426970"/>
            <a:ext cx="914400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9" idx="0"/>
          </p:cNvCxnSpPr>
          <p:nvPr/>
        </p:nvCxnSpPr>
        <p:spPr>
          <a:xfrm>
            <a:off x="4267200" y="1207532"/>
            <a:ext cx="0" cy="32813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267200" y="1905000"/>
            <a:ext cx="0" cy="32813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267200" y="2590800"/>
            <a:ext cx="0" cy="32813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267200" y="3352800"/>
            <a:ext cx="0" cy="32813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267200" y="4038600"/>
            <a:ext cx="0" cy="32813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244340" y="4777264"/>
            <a:ext cx="0" cy="32813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09600" y="-11430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</a:rPr>
            </a:br>
            <a:r>
              <a:rPr lang="en-US" sz="3200" b="1" dirty="0" smtClean="0">
                <a:solidFill>
                  <a:srgbClr val="C00000"/>
                </a:solidFill>
                <a:latin typeface="+mj-lt"/>
              </a:rPr>
              <a:t>III. </a:t>
            </a:r>
            <a:r>
              <a:rPr lang="en-US" sz="3200" b="1" dirty="0" smtClean="0">
                <a:solidFill>
                  <a:srgbClr val="FF0000"/>
                </a:solidFill>
              </a:rPr>
              <a:t>TỔ CHỨC KHU VỰC BẾP ĂN</a:t>
            </a:r>
            <a:r>
              <a:rPr lang="en-US" sz="32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</a:rPr>
            </a:b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753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</a:rPr>
            </a:b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IV. </a:t>
            </a:r>
            <a:r>
              <a:rPr lang="en-US" sz="3200" b="1" dirty="0" smtClean="0">
                <a:solidFill>
                  <a:srgbClr val="FF0000"/>
                </a:solidFill>
              </a:rPr>
              <a:t>TỔ CHỨC GIỜ ĂN HỌC SINH</a:t>
            </a:r>
            <a:r>
              <a:rPr lang="en-US" sz="32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</a:rPr>
            </a:b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534400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700" b="1" dirty="0">
                <a:solidFill>
                  <a:srgbClr val="FF0000"/>
                </a:solidFill>
              </a:rPr>
              <a:t>1. </a:t>
            </a:r>
            <a:r>
              <a:rPr lang="en-US" sz="2700" b="1" dirty="0" err="1">
                <a:solidFill>
                  <a:srgbClr val="FF0000"/>
                </a:solidFill>
              </a:rPr>
              <a:t>Một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số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yêu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cầu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chung</a:t>
            </a:r>
            <a:endParaRPr lang="en-US" sz="2700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700" dirty="0" err="1" smtClean="0"/>
              <a:t>Tại</a:t>
            </a:r>
            <a:r>
              <a:rPr lang="en-US" sz="2700" dirty="0" smtClean="0"/>
              <a:t> </a:t>
            </a:r>
            <a:r>
              <a:rPr lang="en-US" sz="2700" dirty="0" err="1"/>
              <a:t>khu</a:t>
            </a:r>
            <a:r>
              <a:rPr lang="en-US" sz="2700" dirty="0"/>
              <a:t> </a:t>
            </a:r>
            <a:r>
              <a:rPr lang="en-US" sz="2700" dirty="0" err="1" smtClean="0"/>
              <a:t>vực</a:t>
            </a:r>
            <a:r>
              <a:rPr lang="vi-VN" sz="2700" dirty="0"/>
              <a:t> </a:t>
            </a:r>
            <a:r>
              <a:rPr lang="en-US" sz="2700" dirty="0" err="1" smtClean="0"/>
              <a:t>ăn</a:t>
            </a:r>
            <a:r>
              <a:rPr lang="en-US" sz="2700" dirty="0" smtClean="0"/>
              <a:t>: </a:t>
            </a:r>
            <a:r>
              <a:rPr lang="en-US" sz="2700" dirty="0" err="1"/>
              <a:t>chuẩn</a:t>
            </a:r>
            <a:r>
              <a:rPr lang="en-US" sz="2700" dirty="0"/>
              <a:t> </a:t>
            </a:r>
            <a:r>
              <a:rPr lang="en-US" sz="2700" dirty="0" err="1"/>
              <a:t>bị</a:t>
            </a:r>
            <a:r>
              <a:rPr lang="en-US" sz="2700" dirty="0"/>
              <a:t> </a:t>
            </a:r>
            <a:r>
              <a:rPr lang="en-US" sz="2700" dirty="0" err="1"/>
              <a:t>bàn</a:t>
            </a:r>
            <a:r>
              <a:rPr lang="en-US" sz="2700" dirty="0"/>
              <a:t> </a:t>
            </a:r>
            <a:r>
              <a:rPr lang="en-US" sz="2700" dirty="0" err="1"/>
              <a:t>riêng</a:t>
            </a:r>
            <a:r>
              <a:rPr lang="en-US" sz="2700" dirty="0"/>
              <a:t> </a:t>
            </a:r>
            <a:r>
              <a:rPr lang="en-US" sz="2700" dirty="0" err="1"/>
              <a:t>để</a:t>
            </a:r>
            <a:r>
              <a:rPr lang="en-US" sz="2700" dirty="0"/>
              <a:t> chia </a:t>
            </a:r>
            <a:r>
              <a:rPr lang="en-US" sz="2700" dirty="0" err="1"/>
              <a:t>thức</a:t>
            </a:r>
            <a:r>
              <a:rPr lang="en-US" sz="2700" dirty="0"/>
              <a:t> </a:t>
            </a:r>
            <a:r>
              <a:rPr lang="en-US" sz="2700" dirty="0" err="1" smtClean="0"/>
              <a:t>ăn</a:t>
            </a:r>
            <a:endParaRPr lang="en-US" sz="2700" dirty="0"/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700" dirty="0" err="1" smtClean="0"/>
              <a:t>Tuyệt</a:t>
            </a:r>
            <a:r>
              <a:rPr lang="en-US" sz="2700" dirty="0" smtClean="0"/>
              <a:t> </a:t>
            </a:r>
            <a:r>
              <a:rPr lang="en-US" sz="2700" dirty="0" err="1"/>
              <a:t>đối</a:t>
            </a:r>
            <a:r>
              <a:rPr lang="en-US" sz="2700" dirty="0"/>
              <a:t> </a:t>
            </a:r>
            <a:r>
              <a:rPr lang="en-US" sz="2700" dirty="0" err="1"/>
              <a:t>không</a:t>
            </a:r>
            <a:r>
              <a:rPr lang="en-US" sz="2700" dirty="0"/>
              <a:t> </a:t>
            </a:r>
            <a:r>
              <a:rPr lang="en-US" sz="2700" dirty="0" err="1"/>
              <a:t>để</a:t>
            </a:r>
            <a:r>
              <a:rPr lang="en-US" sz="2700" dirty="0"/>
              <a:t> </a:t>
            </a:r>
            <a:r>
              <a:rPr lang="en-US" sz="2700" dirty="0" smtClean="0"/>
              <a:t>TE, HS </a:t>
            </a:r>
            <a:r>
              <a:rPr lang="en-US" sz="2700" dirty="0" err="1"/>
              <a:t>đứng</a:t>
            </a:r>
            <a:r>
              <a:rPr lang="en-US" sz="2700" dirty="0"/>
              <a:t> </a:t>
            </a:r>
            <a:r>
              <a:rPr lang="en-US" sz="2700" dirty="0" err="1"/>
              <a:t>hoặc</a:t>
            </a:r>
            <a:r>
              <a:rPr lang="en-US" sz="2700" dirty="0"/>
              <a:t> </a:t>
            </a:r>
            <a:r>
              <a:rPr lang="en-US" sz="2700" dirty="0" err="1"/>
              <a:t>ngồi</a:t>
            </a:r>
            <a:r>
              <a:rPr lang="en-US" sz="2700" dirty="0"/>
              <a:t> </a:t>
            </a:r>
            <a:r>
              <a:rPr lang="en-US" sz="2700" dirty="0" err="1"/>
              <a:t>ăn</a:t>
            </a:r>
            <a:r>
              <a:rPr lang="en-US" sz="2700" dirty="0"/>
              <a:t> </a:t>
            </a:r>
            <a:r>
              <a:rPr lang="en-US" sz="2700" dirty="0" err="1"/>
              <a:t>dưới</a:t>
            </a:r>
            <a:r>
              <a:rPr lang="en-US" sz="2700" dirty="0"/>
              <a:t> </a:t>
            </a:r>
            <a:r>
              <a:rPr lang="en-US" sz="2700" dirty="0" err="1" smtClean="0"/>
              <a:t>đất</a:t>
            </a:r>
            <a:endParaRPr lang="en-US" sz="2700" dirty="0"/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700" dirty="0" err="1" smtClean="0"/>
              <a:t>Bàn</a:t>
            </a:r>
            <a:r>
              <a:rPr lang="en-US" sz="2700" dirty="0"/>
              <a:t>, </a:t>
            </a:r>
            <a:r>
              <a:rPr lang="en-US" sz="2700" dirty="0" err="1"/>
              <a:t>ghế</a:t>
            </a:r>
            <a:r>
              <a:rPr lang="en-US" sz="2700" dirty="0"/>
              <a:t> </a:t>
            </a:r>
            <a:r>
              <a:rPr lang="en-US" sz="2700" dirty="0" err="1"/>
              <a:t>sắp</a:t>
            </a:r>
            <a:r>
              <a:rPr lang="en-US" sz="2700" dirty="0"/>
              <a:t> </a:t>
            </a:r>
            <a:r>
              <a:rPr lang="en-US" sz="2700" dirty="0" err="1"/>
              <a:t>xếp</a:t>
            </a:r>
            <a:r>
              <a:rPr lang="en-US" sz="2700" dirty="0"/>
              <a:t> </a:t>
            </a:r>
            <a:r>
              <a:rPr lang="en-US" sz="2700" dirty="0" err="1"/>
              <a:t>hợp</a:t>
            </a:r>
            <a:r>
              <a:rPr lang="en-US" sz="2700" dirty="0"/>
              <a:t> </a:t>
            </a:r>
            <a:r>
              <a:rPr lang="en-US" sz="2700" dirty="0" err="1"/>
              <a:t>lí</a:t>
            </a:r>
            <a:r>
              <a:rPr lang="en-US" sz="2700" dirty="0"/>
              <a:t> </a:t>
            </a:r>
            <a:r>
              <a:rPr lang="en-US" sz="2700" dirty="0" err="1"/>
              <a:t>để</a:t>
            </a:r>
            <a:r>
              <a:rPr lang="en-US" sz="2700" dirty="0"/>
              <a:t> </a:t>
            </a:r>
            <a:r>
              <a:rPr lang="en-US" sz="2700" dirty="0" err="1"/>
              <a:t>giáo</a:t>
            </a:r>
            <a:r>
              <a:rPr lang="en-US" sz="2700" dirty="0"/>
              <a:t> </a:t>
            </a:r>
            <a:r>
              <a:rPr lang="en-US" sz="2700" dirty="0" err="1"/>
              <a:t>viên</a:t>
            </a:r>
            <a:r>
              <a:rPr lang="en-US" sz="2700" dirty="0"/>
              <a:t> </a:t>
            </a:r>
            <a:r>
              <a:rPr lang="en-US" sz="2700" dirty="0" err="1"/>
              <a:t>dễ</a:t>
            </a:r>
            <a:r>
              <a:rPr lang="en-US" sz="2700" dirty="0"/>
              <a:t> </a:t>
            </a:r>
            <a:r>
              <a:rPr lang="en-US" sz="2700" dirty="0" err="1"/>
              <a:t>quan</a:t>
            </a:r>
            <a:r>
              <a:rPr lang="en-US" sz="2700" dirty="0"/>
              <a:t> </a:t>
            </a:r>
            <a:r>
              <a:rPr lang="en-US" sz="2700" dirty="0" err="1"/>
              <a:t>sát</a:t>
            </a:r>
            <a:r>
              <a:rPr lang="en-US" sz="2700" dirty="0"/>
              <a:t> </a:t>
            </a:r>
            <a:r>
              <a:rPr lang="vi-VN" sz="2700" dirty="0" smtClean="0"/>
              <a:t>HS</a:t>
            </a:r>
            <a:endParaRPr lang="en-US" sz="2700" dirty="0"/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700" dirty="0" err="1" smtClean="0"/>
              <a:t>Đối</a:t>
            </a:r>
            <a:r>
              <a:rPr lang="en-US" sz="2700" dirty="0" smtClean="0"/>
              <a:t> </a:t>
            </a:r>
            <a:r>
              <a:rPr lang="en-US" sz="2700" dirty="0" err="1"/>
              <a:t>với</a:t>
            </a:r>
            <a:r>
              <a:rPr lang="en-US" sz="2700" dirty="0"/>
              <a:t> </a:t>
            </a:r>
            <a:r>
              <a:rPr lang="en-US" sz="2700" dirty="0" err="1"/>
              <a:t>trẻ</a:t>
            </a:r>
            <a:r>
              <a:rPr lang="en-US" sz="2700" dirty="0"/>
              <a:t> </a:t>
            </a:r>
            <a:r>
              <a:rPr lang="en-US" sz="2700" dirty="0" err="1"/>
              <a:t>mầm</a:t>
            </a:r>
            <a:r>
              <a:rPr lang="en-US" sz="2700" dirty="0"/>
              <a:t> </a:t>
            </a:r>
            <a:r>
              <a:rPr lang="en-US" sz="2700" dirty="0" smtClean="0"/>
              <a:t>non</a:t>
            </a:r>
            <a:r>
              <a:rPr lang="vi-VN" sz="2700" dirty="0" smtClean="0"/>
              <a:t>:</a:t>
            </a:r>
            <a:r>
              <a:rPr lang="en-US" sz="2700" dirty="0" smtClean="0"/>
              <a:t> </a:t>
            </a:r>
            <a:r>
              <a:rPr lang="en-US" sz="2700" dirty="0" err="1" smtClean="0"/>
              <a:t>chuẩn</a:t>
            </a:r>
            <a:r>
              <a:rPr lang="en-US" sz="2700" dirty="0" smtClean="0"/>
              <a:t> </a:t>
            </a:r>
            <a:r>
              <a:rPr lang="en-US" sz="2700" dirty="0" err="1"/>
              <a:t>bị</a:t>
            </a:r>
            <a:r>
              <a:rPr lang="en-US" sz="2700" dirty="0"/>
              <a:t> </a:t>
            </a:r>
            <a:r>
              <a:rPr lang="en-US" sz="2700" dirty="0" err="1"/>
              <a:t>dư</a:t>
            </a:r>
            <a:r>
              <a:rPr lang="en-US" sz="2700" dirty="0"/>
              <a:t> </a:t>
            </a:r>
            <a:r>
              <a:rPr lang="en-US" sz="2700" dirty="0" err="1" smtClean="0"/>
              <a:t>đề</a:t>
            </a:r>
            <a:r>
              <a:rPr lang="en-US" sz="2700" dirty="0" smtClean="0"/>
              <a:t> </a:t>
            </a:r>
            <a:r>
              <a:rPr lang="en-US" sz="2700" dirty="0" err="1"/>
              <a:t>phòng</a:t>
            </a:r>
            <a:r>
              <a:rPr lang="en-US" sz="2700" dirty="0"/>
              <a:t> </a:t>
            </a:r>
            <a:r>
              <a:rPr lang="en-US" sz="2700" dirty="0" err="1"/>
              <a:t>trẻ</a:t>
            </a:r>
            <a:r>
              <a:rPr lang="en-US" sz="2700" dirty="0"/>
              <a:t> </a:t>
            </a:r>
            <a:r>
              <a:rPr lang="en-US" sz="2700" dirty="0" err="1"/>
              <a:t>làm</a:t>
            </a:r>
            <a:r>
              <a:rPr lang="en-US" sz="2700" dirty="0"/>
              <a:t> </a:t>
            </a:r>
            <a:r>
              <a:rPr lang="en-US" sz="2700" dirty="0" err="1" smtClean="0"/>
              <a:t>rơi</a:t>
            </a:r>
            <a:endParaRPr lang="en-US" sz="2700" dirty="0"/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700" dirty="0" err="1" smtClean="0"/>
              <a:t>Có</a:t>
            </a:r>
            <a:r>
              <a:rPr lang="en-US" sz="2700" dirty="0" smtClean="0"/>
              <a:t> </a:t>
            </a:r>
            <a:r>
              <a:rPr lang="en-US" sz="2700" dirty="0" err="1"/>
              <a:t>khăn</a:t>
            </a:r>
            <a:r>
              <a:rPr lang="en-US" sz="2700" dirty="0"/>
              <a:t> </a:t>
            </a:r>
            <a:r>
              <a:rPr lang="en-US" sz="2700" dirty="0" err="1"/>
              <a:t>lau</a:t>
            </a:r>
            <a:r>
              <a:rPr lang="en-US" sz="2700" dirty="0"/>
              <a:t> </a:t>
            </a:r>
            <a:r>
              <a:rPr lang="en-US" sz="2700" dirty="0" err="1"/>
              <a:t>mặt</a:t>
            </a:r>
            <a:r>
              <a:rPr lang="en-US" sz="2700" dirty="0"/>
              <a:t>; </a:t>
            </a:r>
            <a:r>
              <a:rPr lang="en-US" sz="2700" dirty="0" err="1"/>
              <a:t>khăn</a:t>
            </a:r>
            <a:r>
              <a:rPr lang="en-US" sz="2700" dirty="0"/>
              <a:t> </a:t>
            </a:r>
            <a:r>
              <a:rPr lang="en-US" sz="2700" dirty="0" err="1"/>
              <a:t>lau</a:t>
            </a:r>
            <a:r>
              <a:rPr lang="en-US" sz="2700" dirty="0"/>
              <a:t> </a:t>
            </a:r>
            <a:r>
              <a:rPr lang="en-US" sz="2700" dirty="0" err="1"/>
              <a:t>tay</a:t>
            </a:r>
            <a:r>
              <a:rPr lang="en-US" sz="2700" dirty="0"/>
              <a:t> </a:t>
            </a:r>
            <a:r>
              <a:rPr lang="en-US" sz="2700" dirty="0" err="1"/>
              <a:t>riêng</a:t>
            </a:r>
            <a:r>
              <a:rPr lang="en-US" sz="2700" dirty="0"/>
              <a:t> </a:t>
            </a:r>
            <a:r>
              <a:rPr lang="en-US" sz="2700" dirty="0" err="1"/>
              <a:t>cho</a:t>
            </a:r>
            <a:r>
              <a:rPr lang="en-US" sz="2700" dirty="0"/>
              <a:t> </a:t>
            </a:r>
            <a:r>
              <a:rPr lang="en-US" sz="2700" dirty="0" err="1"/>
              <a:t>mỗi</a:t>
            </a:r>
            <a:r>
              <a:rPr lang="en-US" sz="2700" dirty="0"/>
              <a:t> </a:t>
            </a:r>
            <a:r>
              <a:rPr lang="vi-VN" sz="2700" dirty="0" smtClean="0"/>
              <a:t>trẻ em, HS</a:t>
            </a:r>
            <a:endParaRPr lang="en-US" sz="2700" dirty="0"/>
          </a:p>
          <a:p>
            <a:pPr>
              <a:spcBef>
                <a:spcPts val="600"/>
              </a:spcBef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0454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4582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24-36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Sắp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ý: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xếp b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àn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xú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ạo;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thuần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thục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- 6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đĩa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hứng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thú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thoải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mái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gang;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Nhai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bốc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,…</a:t>
            </a: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chuyện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GV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thìa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chậm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GV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nhẹ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nhàng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súc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đùa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nhảy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563562"/>
          </a:xfrm>
        </p:spPr>
        <p:txBody>
          <a:bodyPr>
            <a:noAutofit/>
          </a:bodyPr>
          <a:lstStyle/>
          <a:p>
            <a:pPr algn="l"/>
            <a:r>
              <a:rPr lang="en-US" sz="2700" b="1" dirty="0">
                <a:solidFill>
                  <a:srgbClr val="FF0000"/>
                </a:solidFill>
              </a:rPr>
              <a:t>2</a:t>
            </a:r>
            <a:r>
              <a:rPr lang="en-US" sz="2700" b="1" dirty="0" smtClean="0">
                <a:solidFill>
                  <a:srgbClr val="FF0000"/>
                </a:solidFill>
              </a:rPr>
              <a:t>. </a:t>
            </a:r>
            <a:r>
              <a:rPr lang="en-US" sz="2700" b="1" dirty="0" err="1" smtClean="0">
                <a:solidFill>
                  <a:srgbClr val="FF0000"/>
                </a:solidFill>
              </a:rPr>
              <a:t>Tổ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chức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giờ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ăn</a:t>
            </a:r>
            <a:endParaRPr lang="en-US" sz="2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69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50746"/>
            <a:ext cx="8458200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3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3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ghế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đĩa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hứng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thú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thoải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chuyện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chậm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thìa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súc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lau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VS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nhảy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5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52400"/>
            <a:ext cx="84582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2.4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400"/>
              </a:spcBef>
              <a:buAutoNum type="alphaLcParenR"/>
            </a:pPr>
            <a:r>
              <a:rPr lang="en-US" sz="23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vi-VN" sz="23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bị:</a:t>
            </a:r>
          </a:p>
          <a:p>
            <a:pPr>
              <a:spcBef>
                <a:spcPts val="400"/>
              </a:spcBef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(NV) chia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HS.</a:t>
            </a: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hứng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thú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400"/>
              </a:spcBef>
            </a:pP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(NV)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thoải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chuyện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400"/>
              </a:spcBef>
            </a:pP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dọn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Lau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sắp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ghế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khay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bát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29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838200"/>
          </a:xfrm>
        </p:spPr>
        <p:txBody>
          <a:bodyPr>
            <a:noAutofit/>
          </a:bodyPr>
          <a:lstStyle/>
          <a:p>
            <a:r>
              <a:rPr lang="en-US" sz="3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endParaRPr lang="en-US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61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miễn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Hình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thói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quen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soát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suy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hụt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phì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4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VI. GIÁO DỤC DINH DƯỠNG TRONG TRƯỜNG HỌC</a:t>
            </a:r>
            <a:r>
              <a:rPr lang="en-US" sz="32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</a:rPr>
            </a:b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85800"/>
            <a:ext cx="86868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nghi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thiệu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 Hình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thiệu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chuyên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GD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VI. GIÁO DỤC DINH DƯỠNG TRONG TRƯỜNG HỌC</a:t>
            </a:r>
            <a:r>
              <a:rPr lang="en-US" sz="3200" b="1" dirty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</a:rPr>
            </a:b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78478"/>
            <a:ext cx="84582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tháp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rau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nhãn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TP;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tầng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tháp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ngũ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cốc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Rau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TP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giàu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Hình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5-10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tuần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Lồng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khóa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giảng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ồng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04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HƯỚNG DẪN MỘT SỐ HOẠT ĐỘNG THỂ LỰC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78478"/>
            <a:ext cx="8458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</a:t>
            </a:r>
            <a:endParaRPr lang="en-US" sz="2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nóng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bắp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sẵn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tuần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máu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giàu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oxy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hông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yoga…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rèn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;…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yoga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phú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hông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yoga…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 yoga 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phú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7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 TRÒ </a:t>
            </a:r>
            <a:r>
              <a:rPr lang="en-US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 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QUAN, ĐƠN VỊ, NHÀ </a:t>
            </a:r>
            <a:r>
              <a:rPr lang="en-US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TRƯỜNG, 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 ĐÌNH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719673"/>
            <a:ext cx="8458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VAI TRÒ CỦA SỞ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GDDT,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PHÒNG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GDDDT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CSGD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BAHĐ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đẩy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mưu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UBND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rà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soát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huấn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NV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TCBAHĐ</a:t>
            </a:r>
            <a:endParaRPr lang="vi-V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VAI TRÒ CỦA NHÀ TRƯỜNG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Lồng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Huy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tuyên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VAI TRÒ CỦA GIA ĐÌNH</a:t>
            </a:r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tấm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gương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đạp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>
                <a:solidFill>
                  <a:srgbClr val="FF0000"/>
                </a:solidFill>
              </a:rPr>
              <a:t/>
            </a:r>
            <a:br>
              <a:rPr lang="nb-NO" b="1" dirty="0">
                <a:solidFill>
                  <a:srgbClr val="FF0000"/>
                </a:solidFill>
              </a:rPr>
            </a:br>
            <a:r>
              <a:rPr lang="nb-NO" b="1" dirty="0">
                <a:solidFill>
                  <a:srgbClr val="FF0000"/>
                </a:solidFill>
              </a:rPr>
              <a:t>Căn cứ khoa học xây dựng thực đơn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fr-FR" dirty="0" err="1"/>
              <a:t>Bảng</a:t>
            </a:r>
            <a:r>
              <a:rPr lang="fr-FR" dirty="0"/>
              <a:t> </a:t>
            </a:r>
            <a:r>
              <a:rPr lang="fr-FR" dirty="0" err="1"/>
              <a:t>nhu</a:t>
            </a:r>
            <a:r>
              <a:rPr lang="fr-FR" dirty="0"/>
              <a:t> </a:t>
            </a:r>
            <a:r>
              <a:rPr lang="fr-FR" dirty="0" err="1"/>
              <a:t>cầu</a:t>
            </a:r>
            <a:r>
              <a:rPr lang="fr-FR" dirty="0"/>
              <a:t> </a:t>
            </a:r>
            <a:r>
              <a:rPr lang="fr-FR" dirty="0" err="1"/>
              <a:t>dinh</a:t>
            </a:r>
            <a:r>
              <a:rPr lang="fr-FR" dirty="0"/>
              <a:t> </a:t>
            </a:r>
            <a:r>
              <a:rPr lang="fr-FR" dirty="0" err="1"/>
              <a:t>dưỡng</a:t>
            </a:r>
            <a:r>
              <a:rPr lang="fr-FR" dirty="0"/>
              <a:t> </a:t>
            </a:r>
            <a:r>
              <a:rPr lang="fr-FR" dirty="0" err="1"/>
              <a:t>khuyến</a:t>
            </a:r>
            <a:r>
              <a:rPr lang="fr-FR" dirty="0"/>
              <a:t> </a:t>
            </a:r>
            <a:r>
              <a:rPr lang="fr-FR" dirty="0" err="1"/>
              <a:t>nghị</a:t>
            </a:r>
            <a:r>
              <a:rPr lang="fr-FR" dirty="0"/>
              <a:t> </a:t>
            </a:r>
            <a:r>
              <a:rPr lang="fr-FR" dirty="0" err="1"/>
              <a:t>cho</a:t>
            </a:r>
            <a:r>
              <a:rPr lang="fr-FR" dirty="0"/>
              <a:t> </a:t>
            </a:r>
            <a:r>
              <a:rPr lang="fr-FR" dirty="0" err="1"/>
              <a:t>người</a:t>
            </a:r>
            <a:r>
              <a:rPr lang="fr-FR" dirty="0"/>
              <a:t> </a:t>
            </a:r>
            <a:r>
              <a:rPr lang="fr-FR" dirty="0" err="1"/>
              <a:t>Việt</a:t>
            </a:r>
            <a:r>
              <a:rPr lang="fr-FR" dirty="0"/>
              <a:t> Nam.</a:t>
            </a:r>
            <a:endParaRPr lang="en-US" dirty="0"/>
          </a:p>
          <a:p>
            <a:pPr lvl="0">
              <a:buFont typeface="Wingdings" pitchFamily="2" charset="2"/>
              <a:buChar char="ü"/>
            </a:pPr>
            <a:r>
              <a:rPr lang="fr-FR" dirty="0" err="1"/>
              <a:t>Bảng</a:t>
            </a:r>
            <a:r>
              <a:rPr lang="fr-FR" dirty="0"/>
              <a:t> </a:t>
            </a:r>
            <a:r>
              <a:rPr lang="fr-FR" dirty="0" err="1"/>
              <a:t>thành</a:t>
            </a:r>
            <a:r>
              <a:rPr lang="fr-FR" dirty="0"/>
              <a:t> </a:t>
            </a:r>
            <a:r>
              <a:rPr lang="fr-FR" dirty="0" err="1"/>
              <a:t>phần</a:t>
            </a:r>
            <a:r>
              <a:rPr lang="fr-FR" dirty="0"/>
              <a:t> </a:t>
            </a:r>
            <a:r>
              <a:rPr lang="fr-FR" dirty="0" err="1"/>
              <a:t>thực</a:t>
            </a:r>
            <a:r>
              <a:rPr lang="fr-FR" dirty="0"/>
              <a:t> </a:t>
            </a:r>
            <a:r>
              <a:rPr lang="fr-FR" dirty="0" err="1"/>
              <a:t>phẩm</a:t>
            </a:r>
            <a:r>
              <a:rPr lang="fr-FR" dirty="0"/>
              <a:t> </a:t>
            </a:r>
            <a:r>
              <a:rPr lang="fr-FR" dirty="0" err="1"/>
              <a:t>Việt</a:t>
            </a:r>
            <a:r>
              <a:rPr lang="fr-FR" dirty="0"/>
              <a:t> </a:t>
            </a:r>
            <a:r>
              <a:rPr lang="fr-FR" dirty="0" err="1"/>
              <a:t>nam</a:t>
            </a:r>
            <a:r>
              <a:rPr lang="fr-FR" dirty="0"/>
              <a:t>.</a:t>
            </a:r>
            <a:endParaRPr lang="en-US" dirty="0"/>
          </a:p>
          <a:p>
            <a:pPr lvl="0">
              <a:buFont typeface="Wingdings" pitchFamily="2" charset="2"/>
              <a:buChar char="ü"/>
            </a:pPr>
            <a:r>
              <a:rPr lang="fr-FR" dirty="0"/>
              <a:t>10 </a:t>
            </a:r>
            <a:r>
              <a:rPr lang="fr-FR" dirty="0" err="1"/>
              <a:t>Lời</a:t>
            </a:r>
            <a:r>
              <a:rPr lang="fr-FR" dirty="0"/>
              <a:t> </a:t>
            </a:r>
            <a:r>
              <a:rPr lang="fr-FR" dirty="0" err="1"/>
              <a:t>khuyên</a:t>
            </a:r>
            <a:r>
              <a:rPr lang="fr-FR" dirty="0"/>
              <a:t> </a:t>
            </a:r>
            <a:r>
              <a:rPr lang="fr-FR" dirty="0" err="1"/>
              <a:t>dinh</a:t>
            </a:r>
            <a:r>
              <a:rPr lang="fr-FR" dirty="0"/>
              <a:t> </a:t>
            </a:r>
            <a:r>
              <a:rPr lang="fr-FR" dirty="0" err="1"/>
              <a:t>dưỡng</a:t>
            </a:r>
            <a:r>
              <a:rPr lang="fr-FR" dirty="0"/>
              <a:t> </a:t>
            </a:r>
            <a:r>
              <a:rPr lang="fr-FR" dirty="0" err="1"/>
              <a:t>hợp</a:t>
            </a:r>
            <a:r>
              <a:rPr lang="fr-FR" dirty="0"/>
              <a:t> </a:t>
            </a:r>
            <a:r>
              <a:rPr lang="fr-FR" dirty="0" err="1"/>
              <a:t>lý</a:t>
            </a:r>
            <a:r>
              <a:rPr lang="fr-FR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868362"/>
          </a:xfrm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rgbClr val="FF0000"/>
                </a:solidFill>
              </a:rPr>
              <a:t>10 </a:t>
            </a:r>
            <a:r>
              <a:rPr lang="en-US" sz="3500" b="1" dirty="0" err="1">
                <a:solidFill>
                  <a:srgbClr val="FF0000"/>
                </a:solidFill>
              </a:rPr>
              <a:t>lời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khuyên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dinh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dưỡng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hợp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lý</a:t>
            </a:r>
            <a:endParaRPr lang="en-US" sz="35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1</a:t>
            </a:r>
            <a:r>
              <a:rPr lang="vi-VN" sz="2000" dirty="0">
                <a:latin typeface="+mj-lt"/>
              </a:rPr>
              <a:t>: Ăn đa dạng nhiều loại thực phẩm và đảm bảo đủ 4 nhóm: chất bột, chất đạm, chất béo, vitamin và muối khoáng.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2:</a:t>
            </a:r>
            <a:r>
              <a:rPr lang="vi-VN" sz="2000" dirty="0">
                <a:latin typeface="+mj-lt"/>
              </a:rPr>
              <a:t> Phối hợp thức ăn nguồn đạm động vật và thực vật, nên ăn tôm, cua, cá và đậu đỗ.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3:</a:t>
            </a:r>
            <a:r>
              <a:rPr lang="vi-VN" sz="2000" dirty="0">
                <a:latin typeface="+mj-lt"/>
              </a:rPr>
              <a:t> Ăn phối hợp dầu thực vật và mỡ động vật hợp lý, nên ăn vừng lạc.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4:</a:t>
            </a:r>
            <a:r>
              <a:rPr lang="vi-VN" sz="2000" dirty="0">
                <a:latin typeface="+mj-lt"/>
              </a:rPr>
              <a:t> Nên sử dụng muối Iốt, không ăn mặn.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5:</a:t>
            </a:r>
            <a:r>
              <a:rPr lang="vi-VN" sz="2000" dirty="0">
                <a:latin typeface="+mj-lt"/>
              </a:rPr>
              <a:t> Cần ăn rau quả hàng ngày.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6:</a:t>
            </a:r>
            <a:r>
              <a:rPr lang="vi-VN" sz="2000" dirty="0">
                <a:latin typeface="+mj-lt"/>
              </a:rPr>
              <a:t> Đảm bảo an toàn vệ sinh trong lựa chọn, chế biến và bảo quản thực phẩm.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7:</a:t>
            </a:r>
            <a:r>
              <a:rPr lang="vi-VN" sz="2000" dirty="0">
                <a:latin typeface="+mj-lt"/>
              </a:rPr>
              <a:t> Uống đủ nước sạch hàng ngày.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8:</a:t>
            </a:r>
            <a:r>
              <a:rPr lang="vi-VN" sz="2000" dirty="0">
                <a:latin typeface="+mj-lt"/>
              </a:rPr>
              <a:t> Cho trẻ bú mẹ ngay sau khi sinh, bú mẹ hoàn toàn trong 6 tháng đầu, ăn bổ sung hợp lý và tiếp tục cho bú mẹ đến 24 tháng.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9: </a:t>
            </a:r>
            <a:r>
              <a:rPr lang="vi-VN" sz="2000" dirty="0">
                <a:latin typeface="+mj-lt"/>
              </a:rPr>
              <a:t>Trẻ sau 6 tháng và người trưởng thành nên sử dụng sữa và các sản phẩm của sữa phù hợp với từng lứa tuổi.</a:t>
            </a:r>
          </a:p>
          <a:p>
            <a:pPr>
              <a:buFont typeface="Wingdings" pitchFamily="2" charset="2"/>
              <a:buChar char="ü"/>
            </a:pPr>
            <a:r>
              <a:rPr lang="vi-VN" sz="2000" b="1" dirty="0">
                <a:latin typeface="+mj-lt"/>
              </a:rPr>
              <a:t>Lời khuyên số 10:</a:t>
            </a:r>
            <a:r>
              <a:rPr lang="vi-VN" sz="2000" dirty="0">
                <a:latin typeface="+mj-lt"/>
              </a:rPr>
              <a:t> Tăng cường hoạt động thể lực, duy trì cân nặng hợp lý, không hút thuốc lá, hạn chế uống rượu bia, nước có ga và ăn, uống đồ ngọt.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808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81149"/>
            <a:ext cx="8534400" cy="2381251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QUY TRÌNH TỔ CHỨC BỮA HỌC ĐƯỜNG </a:t>
            </a:r>
            <a:b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TẠI CÁC TRƯỜNG TIỂU HỌC CÓ TỔ CHỨC BỮA ĂN BÁN TRÚ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7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685800"/>
          </a:xfrm>
        </p:spPr>
        <p:txBody>
          <a:bodyPr>
            <a:noAutofit/>
          </a:bodyPr>
          <a:lstStyle/>
          <a:p>
            <a:r>
              <a:rPr lang="en-US" sz="3500" b="1" dirty="0" err="1">
                <a:solidFill>
                  <a:srgbClr val="C00000"/>
                </a:solidFill>
              </a:rPr>
              <a:t>Sơ</a:t>
            </a:r>
            <a:r>
              <a:rPr lang="en-US" sz="3500" b="1" dirty="0">
                <a:solidFill>
                  <a:srgbClr val="C00000"/>
                </a:solidFill>
              </a:rPr>
              <a:t> </a:t>
            </a:r>
            <a:r>
              <a:rPr lang="en-US" sz="3500" b="1" dirty="0" err="1">
                <a:solidFill>
                  <a:srgbClr val="C00000"/>
                </a:solidFill>
              </a:rPr>
              <a:t>đồ</a:t>
            </a:r>
            <a:r>
              <a:rPr lang="en-US" sz="3500" b="1" dirty="0">
                <a:solidFill>
                  <a:srgbClr val="C00000"/>
                </a:solidFill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</a:rPr>
              <a:t>quy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en-US" sz="3500" b="1" dirty="0" err="1">
                <a:solidFill>
                  <a:srgbClr val="C00000"/>
                </a:solidFill>
              </a:rPr>
              <a:t>trình</a:t>
            </a:r>
            <a:r>
              <a:rPr lang="en-US" sz="3500" b="1" dirty="0">
                <a:solidFill>
                  <a:srgbClr val="C00000"/>
                </a:solidFill>
              </a:rPr>
              <a:t> </a:t>
            </a:r>
            <a:r>
              <a:rPr lang="en-US" sz="3500" b="1" dirty="0" err="1">
                <a:solidFill>
                  <a:srgbClr val="C00000"/>
                </a:solidFill>
              </a:rPr>
              <a:t>tổ</a:t>
            </a:r>
            <a:r>
              <a:rPr lang="en-US" sz="3500" b="1" dirty="0">
                <a:solidFill>
                  <a:srgbClr val="C00000"/>
                </a:solidFill>
              </a:rPr>
              <a:t> </a:t>
            </a:r>
            <a:r>
              <a:rPr lang="en-US" sz="3500" b="1" dirty="0" err="1">
                <a:solidFill>
                  <a:srgbClr val="C00000"/>
                </a:solidFill>
              </a:rPr>
              <a:t>chức</a:t>
            </a:r>
            <a:r>
              <a:rPr lang="en-US" sz="3500" b="1" dirty="0">
                <a:solidFill>
                  <a:srgbClr val="C00000"/>
                </a:solidFill>
              </a:rPr>
              <a:t> </a:t>
            </a:r>
            <a:r>
              <a:rPr lang="en-US" sz="3500" b="1" dirty="0" err="1">
                <a:solidFill>
                  <a:srgbClr val="C00000"/>
                </a:solidFill>
              </a:rPr>
              <a:t>bữa</a:t>
            </a:r>
            <a:r>
              <a:rPr lang="en-US" sz="3500" b="1" dirty="0">
                <a:solidFill>
                  <a:srgbClr val="C00000"/>
                </a:solidFill>
              </a:rPr>
              <a:t> </a:t>
            </a:r>
            <a:r>
              <a:rPr lang="en-US" sz="3500" b="1" dirty="0" err="1">
                <a:solidFill>
                  <a:srgbClr val="C00000"/>
                </a:solidFill>
              </a:rPr>
              <a:t>ăn</a:t>
            </a:r>
            <a:r>
              <a:rPr lang="en-US" sz="3500" b="1" dirty="0">
                <a:solidFill>
                  <a:srgbClr val="C00000"/>
                </a:solidFill>
              </a:rPr>
              <a:t> </a:t>
            </a:r>
            <a:r>
              <a:rPr lang="en-US" sz="3500" b="1" dirty="0" err="1">
                <a:solidFill>
                  <a:srgbClr val="C00000"/>
                </a:solidFill>
              </a:rPr>
              <a:t>học</a:t>
            </a:r>
            <a:r>
              <a:rPr lang="en-US" sz="3500" b="1" dirty="0">
                <a:solidFill>
                  <a:srgbClr val="C00000"/>
                </a:solidFill>
              </a:rPr>
              <a:t> </a:t>
            </a:r>
            <a:r>
              <a:rPr lang="en-US" sz="3500" b="1" dirty="0" err="1">
                <a:solidFill>
                  <a:srgbClr val="C00000"/>
                </a:solidFill>
              </a:rPr>
              <a:t>đường</a:t>
            </a:r>
            <a:endParaRPr lang="en-US" sz="3500" dirty="0">
              <a:solidFill>
                <a:srgbClr val="C00000"/>
              </a:solidFill>
            </a:endParaRPr>
          </a:p>
        </p:txBody>
      </p:sp>
      <p:sp>
        <p:nvSpPr>
          <p:cNvPr id="23" name="Text Box 6"/>
          <p:cNvSpPr txBox="1"/>
          <p:nvPr/>
        </p:nvSpPr>
        <p:spPr>
          <a:xfrm>
            <a:off x="3124200" y="914400"/>
            <a:ext cx="2667000" cy="91249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 TÁC TỔ CHỨC </a:t>
            </a:r>
            <a:endParaRPr lang="en-US" sz="16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BỮA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ĂN HỌC ĐƯỜNG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HIỆU QUẢ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/>
          <p:nvPr/>
        </p:nvSpPr>
        <p:spPr>
          <a:xfrm>
            <a:off x="6311070" y="2491740"/>
            <a:ext cx="2237398" cy="78486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Bố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nhân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lực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tham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endParaRPr lang="en-US" sz="1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8"/>
          <p:cNvSpPr txBox="1"/>
          <p:nvPr/>
        </p:nvSpPr>
        <p:spPr>
          <a:xfrm>
            <a:off x="304800" y="2393950"/>
            <a:ext cx="2477135" cy="85216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Huy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sự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tham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phụ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huynh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xã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1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hóa</a:t>
            </a:r>
            <a:endParaRPr lang="en-US" sz="1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9"/>
          <p:cNvSpPr txBox="1"/>
          <p:nvPr/>
        </p:nvSpPr>
        <p:spPr>
          <a:xfrm>
            <a:off x="6172200" y="3900267"/>
            <a:ext cx="2514600" cy="107969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Bố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vật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thiết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bị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điều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kiện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ATTP,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môi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ăn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uống</a:t>
            </a:r>
            <a:endParaRPr lang="en-US" sz="1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10"/>
          <p:cNvSpPr txBox="1"/>
          <p:nvPr/>
        </p:nvSpPr>
        <p:spPr>
          <a:xfrm>
            <a:off x="3366868" y="5735320"/>
            <a:ext cx="2057400" cy="66548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Quản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lý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vận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bếp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ăn</a:t>
            </a:r>
            <a:endParaRPr lang="en-US" sz="1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4"/>
          <p:cNvSpPr txBox="1"/>
          <p:nvPr/>
        </p:nvSpPr>
        <p:spPr>
          <a:xfrm>
            <a:off x="609600" y="4018915"/>
            <a:ext cx="2064385" cy="80200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Truyền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lồng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ghép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giáo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dục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dinh</a:t>
            </a:r>
            <a:r>
              <a:rPr lang="en-US" sz="1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dưỡng</a:t>
            </a:r>
            <a:endParaRPr lang="en-US" sz="1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6"/>
          <p:cNvSpPr txBox="1"/>
          <p:nvPr/>
        </p:nvSpPr>
        <p:spPr>
          <a:xfrm>
            <a:off x="3186332" y="2348132"/>
            <a:ext cx="2514599" cy="10668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Bữa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ăn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đảm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dinh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dưỡng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toàn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phẩm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̀ có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tính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giáo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dục</a:t>
            </a:r>
            <a:r>
              <a:rPr lang="en-US" sz="15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endParaRPr lang="en-US" sz="1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18"/>
          <p:cNvSpPr txBox="1"/>
          <p:nvPr/>
        </p:nvSpPr>
        <p:spPr>
          <a:xfrm>
            <a:off x="2819400" y="4038600"/>
            <a:ext cx="3200400" cy="14478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uống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lành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ngon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miệng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khỏe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̉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chất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thần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ham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thích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đến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trường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góp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phần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chất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lượng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học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tập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của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</a:t>
            </a:r>
            <a:r>
              <a:rPr lang="en-US" sz="1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endParaRPr lang="en-US" sz="15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Arrow: Bent-Up 33"/>
          <p:cNvSpPr/>
          <p:nvPr/>
        </p:nvSpPr>
        <p:spPr>
          <a:xfrm rot="5400000" flipV="1">
            <a:off x="5867400" y="4648200"/>
            <a:ext cx="1219200" cy="1981200"/>
          </a:xfrm>
          <a:prstGeom prst="bentUpArrow">
            <a:avLst>
              <a:gd name="adj1" fmla="val 20272"/>
              <a:gd name="adj2" fmla="val 19799"/>
              <a:gd name="adj3" fmla="val 20272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" name="Arrow: Bent-Up 38"/>
          <p:cNvSpPr/>
          <p:nvPr/>
        </p:nvSpPr>
        <p:spPr>
          <a:xfrm rot="16200000" flipV="1">
            <a:off x="1670999" y="843597"/>
            <a:ext cx="1143002" cy="1741802"/>
          </a:xfrm>
          <a:prstGeom prst="bentUp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3" name="Arrow: Down 40"/>
          <p:cNvSpPr/>
          <p:nvPr/>
        </p:nvSpPr>
        <p:spPr>
          <a:xfrm>
            <a:off x="4191000" y="1890932"/>
            <a:ext cx="457200" cy="450850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4" name="Arrow: Down 41"/>
          <p:cNvSpPr/>
          <p:nvPr/>
        </p:nvSpPr>
        <p:spPr>
          <a:xfrm>
            <a:off x="4191000" y="3467833"/>
            <a:ext cx="438444" cy="544195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5" name="Arrow: Bent-Up 38"/>
          <p:cNvSpPr/>
          <p:nvPr/>
        </p:nvSpPr>
        <p:spPr>
          <a:xfrm flipV="1">
            <a:off x="5943600" y="1295400"/>
            <a:ext cx="1656715" cy="1014730"/>
          </a:xfrm>
          <a:prstGeom prst="bentUp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Arrow: Bent-Up 33"/>
          <p:cNvSpPr/>
          <p:nvPr/>
        </p:nvSpPr>
        <p:spPr>
          <a:xfrm rot="10800000" flipV="1">
            <a:off x="1371600" y="4890135"/>
            <a:ext cx="1904999" cy="1282065"/>
          </a:xfrm>
          <a:prstGeom prst="bentUpArrow">
            <a:avLst>
              <a:gd name="adj1" fmla="val 20272"/>
              <a:gd name="adj2" fmla="val 19799"/>
              <a:gd name="adj3" fmla="val 20272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7" name="Arrow: Down 41"/>
          <p:cNvSpPr/>
          <p:nvPr/>
        </p:nvSpPr>
        <p:spPr>
          <a:xfrm>
            <a:off x="7141698" y="3342005"/>
            <a:ext cx="478302" cy="544195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8" name="Arrow: Down 41"/>
          <p:cNvSpPr/>
          <p:nvPr/>
        </p:nvSpPr>
        <p:spPr>
          <a:xfrm rot="10800000">
            <a:off x="1295400" y="3352800"/>
            <a:ext cx="452120" cy="544195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198438"/>
            <a:ext cx="9601200" cy="792162"/>
          </a:xfrm>
        </p:spPr>
        <p:txBody>
          <a:bodyPr>
            <a:no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CÁC BƯỚC </a:t>
            </a:r>
            <a:b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QUY TRÌNH TỔ CHỨC BỮA ĂN HỌC ĐƯỜNG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059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Bước 1. Bố trí nhân lực tham gia thực hiện tổ chức bữa ăn học đường</a:t>
            </a:r>
            <a:endParaRPr lang="en-US" sz="27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BGH,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Ban </a:t>
            </a:r>
            <a:r>
              <a:rPr lang="en-US" sz="27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sắp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 BGH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50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0593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trú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phích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video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HS: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lặp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lặp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thói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HS: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thiện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2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1054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Là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1 cấu phần quan trọng trong khẩu phần cả ngày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của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để đảm bảo nhu cầu dinh 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Là 1 giải pháp nhằm góp phần h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ạ thấp tỷ lệ thiếu dinh dưỡng và cải thiện tăng trưởng ở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Là 1 giải pháp trong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khống chế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tỷ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lệ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thừa cân – béo phì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dự phòng một số bệnh mạn tính không lây.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Có tác dụng n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âng cao/cải thiện kiến thức thực hành dinh dưỡng cho giáo viên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phụ huynh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và học sinh.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Hỗ trợ cho trẻ phát triển kỹ năng giao tiếp, thực hành thông qua việc “tự phục vụ”  góp phần hình thành kỹ năng sống cho trẻ học đường.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86800" cy="685800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endParaRPr lang="en-US" sz="30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059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ý: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hân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tuân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ATTP (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mặc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đeo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dành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bẩn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dọn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 Thu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dọn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775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74637"/>
            <a:ext cx="8686800" cy="5059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Sắp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Ổn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nghỉ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685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229600" cy="6248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ược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thiệu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qua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phích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video, clip; 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đùa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nghịch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chuyện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chải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răng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nghỉ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g)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ngân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tín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h)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CSSK HS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mưu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BGH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,…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6248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Theo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Theo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k)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Chuyên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chuyên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808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6525"/>
            <a:ext cx="8534400" cy="14017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ATTP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5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chín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chín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60cm;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chống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côn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trùng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bụi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bồn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thoáng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sang,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chống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côn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trùng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vật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bát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đũa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thuận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khỏi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đậy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lân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11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5821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7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Sàn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xuyên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just"/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èn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quạt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thoáng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èn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bẫy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côn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trùng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ruồi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muỗi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,…</a:t>
            </a:r>
          </a:p>
          <a:p>
            <a:pPr lvl="1"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ghế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cách-độ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ghế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sàn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7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437"/>
            <a:ext cx="9144000" cy="1554162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ớc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b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2437"/>
            <a:ext cx="8686800" cy="4525963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quen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Kéo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spcBef>
                <a:spcPts val="1200"/>
              </a:spcBef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phích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spcBef>
                <a:spcPts val="1200"/>
              </a:spcBef>
            </a:pP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spcBef>
                <a:spcPts val="1200"/>
              </a:spcBef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rau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92162"/>
          </a:xfrm>
        </p:spPr>
        <p:txBody>
          <a:bodyPr>
            <a:noAutofit/>
          </a:bodyPr>
          <a:lstStyle/>
          <a:p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en-US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7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900"/>
              </a:spcBef>
              <a:buNone/>
            </a:pPr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2.3.1. </a:t>
            </a:r>
            <a:r>
              <a:rPr lang="en-US" sz="2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ATTP </a:t>
            </a:r>
            <a:r>
              <a:rPr lang="en-US" sz="2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spcBef>
                <a:spcPts val="9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9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chín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…)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9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Tách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9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kiệm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spcBef>
                <a:spcPts val="9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sắp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900"/>
              </a:spcBef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6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58213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300"/>
              </a:spcBef>
              <a:buNone/>
            </a:pP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2.3.2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Theo “Bảng 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nhu cầu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DD khuyến 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nghị cho người Việt Nam” </a:t>
            </a:r>
            <a:r>
              <a:rPr lang="pt-BR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) Các bước tính toán khẩu phần và xây dựng thực </a:t>
            </a:r>
            <a:r>
              <a:rPr lang="pt-BR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300"/>
              </a:spcBef>
              <a:buNone/>
            </a:pPr>
            <a:r>
              <a:rPr lang="pt-BR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Bước </a:t>
            </a:r>
            <a:r>
              <a:rPr lang="pt-BR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</a:t>
            </a:r>
            <a:r>
              <a:rPr lang="pt-BR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Lựa chọn mức năng lượng phù hợp dựa trên mức năng lượng khuyến nghị </a:t>
            </a:r>
            <a:endParaRPr lang="en-US" sz="2500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Khu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vực có tỉ lệ trẻ thừa cân, béo phì </a:t>
            </a:r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nhiều: chọn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mức năng lượng nghiêng về khoảng giới hạn thấp.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Khu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vực có tỉ lệ trẻ suy dinh dưỡng </a:t>
            </a:r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nhiều: chọn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mức năng lượng nghiêng về khoảng giới hạn </a:t>
            </a:r>
            <a:r>
              <a:rPr lang="pt-B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cao.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300"/>
              </a:spcBef>
              <a:buNone/>
            </a:pPr>
            <a:r>
              <a:rPr lang="pt-BR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Bước </a:t>
            </a:r>
            <a:r>
              <a:rPr lang="pt-BR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</a:t>
            </a:r>
            <a:r>
              <a:rPr lang="pt-BR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Lựa chọn tỉ lệ cân đối, hợp lí của các chất cung cấp năng lượng P – L – G. </a:t>
            </a:r>
            <a:endParaRPr lang="en-US" sz="2500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300"/>
              </a:spcBef>
              <a:buNone/>
            </a:pP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tuần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TP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giàu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thực-động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sẵn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300"/>
              </a:spcBef>
              <a:buNone/>
            </a:pP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TP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XD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Theo </a:t>
            </a:r>
            <a:r>
              <a:rPr lang="it-IT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Quyết định số 196/QĐ-BGDĐT ngày 16/01/ 2017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8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45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2.3.3</a:t>
            </a:r>
            <a:r>
              <a:rPr lang="en-US" sz="2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endParaRPr lang="en-US" sz="27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tuân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trữ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tủ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lạnh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trữ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gốc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xứ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ràng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mua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ràng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buộc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42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685800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CÔNG TÁC TỔ CHỨC BỮA ĂN HỌC ĐƯỜNG TRÊN THẾ GIỚI</a:t>
            </a:r>
            <a:endParaRPr lang="en-US" sz="2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45326"/>
            <a:ext cx="8458200" cy="4926874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vi-VN" sz="2700" dirty="0"/>
              <a:t>Các nước phát triển đều có chương trình bữa ăn học đường với những quy định rất cụ thể.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Ban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sữa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HĐ.</a:t>
            </a:r>
            <a:endParaRPr lang="en-US" sz="27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vi-VN" sz="2700" dirty="0"/>
              <a:t>Ở Mỹ</a:t>
            </a:r>
            <a:r>
              <a:rPr lang="en-US" sz="2700" dirty="0"/>
              <a:t>:</a:t>
            </a:r>
            <a:r>
              <a:rPr lang="vi-VN" sz="2700" dirty="0"/>
              <a:t> bữa ăn học đường gồm bữa sáng và bữa trưa (mỗi bữa cung cấp </a:t>
            </a:r>
            <a:r>
              <a:rPr lang="en-US" sz="2700" dirty="0"/>
              <a:t>~</a:t>
            </a:r>
            <a:r>
              <a:rPr lang="vi-VN" sz="2700" dirty="0"/>
              <a:t> 30% nhu cầu năng lượng). </a:t>
            </a:r>
            <a:endParaRPr lang="en-US" sz="27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vi-VN" sz="2700" dirty="0"/>
              <a:t>Ở Anh</a:t>
            </a:r>
            <a:r>
              <a:rPr lang="en-US" sz="2700" dirty="0"/>
              <a:t>:</a:t>
            </a:r>
            <a:r>
              <a:rPr lang="vi-VN" sz="2700" dirty="0"/>
              <a:t> bữa ăn học đường là bữa trưa và cung cấp </a:t>
            </a:r>
            <a:r>
              <a:rPr lang="en-US" sz="2700" dirty="0"/>
              <a:t>~</a:t>
            </a:r>
            <a:r>
              <a:rPr lang="vi-VN" sz="2700" dirty="0"/>
              <a:t> 30% nhu cầu năng lượng. </a:t>
            </a:r>
            <a:endParaRPr lang="en-US" sz="2700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vi-VN" sz="2700" dirty="0"/>
              <a:t>Ở Nhật</a:t>
            </a:r>
            <a:r>
              <a:rPr lang="en-US" sz="2700" dirty="0"/>
              <a:t>:</a:t>
            </a:r>
            <a:r>
              <a:rPr lang="vi-VN" sz="2700" dirty="0"/>
              <a:t> mỗi trường học đều có cán bộ dinh dưỡng tiết chế đảm nhiệm việc xây dựng thực đơn và giáo dục dinh dưỡng cho học sinh</a:t>
            </a:r>
            <a:r>
              <a:rPr lang="it-IT" sz="2700" dirty="0"/>
              <a:t>. </a:t>
            </a:r>
            <a:endParaRPr lang="en-US" sz="2700" dirty="0"/>
          </a:p>
          <a:p>
            <a:pPr algn="just">
              <a:buFont typeface="Wingdings" panose="05000000000000000000" pitchFamily="2" charset="2"/>
              <a:buChar char="Ø"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56152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2.3.4.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5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900"/>
              </a:spcBef>
              <a:buNone/>
            </a:pP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vàng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WHO: 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hực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tránh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ạch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bề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tránh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côn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trùng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SD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trộn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salad.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Hấp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Luộc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hầm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Nướng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rang.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chiên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900"/>
              </a:spcBef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ý 3 qui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TP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hao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bề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hao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900"/>
              </a:spcBef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99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821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Chia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béo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phì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còi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hay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ốm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đau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máu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buồn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ngủ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ngủ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gật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kém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chán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1600;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36g;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7–9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1800;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40g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10–11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2100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– 2200;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đạm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rau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tránh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táo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bón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3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1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9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037"/>
            <a:ext cx="8458200" cy="5973763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2.3.5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5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endParaRPr lang="en-US" sz="2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gốc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,…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TP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tươi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giết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mổ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TP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gói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lô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SX,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SD.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nấu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sz="2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TP,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gốc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,...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CSGD</a:t>
            </a:r>
            <a:endParaRPr lang="en-US" sz="2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gốc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iều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>
              <a:spcBef>
                <a:spcPts val="800"/>
              </a:spcBef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8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037"/>
            <a:ext cx="8229600" cy="58213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300"/>
              </a:spcBef>
              <a:buNone/>
            </a:pPr>
            <a:r>
              <a:rPr lang="en-US" sz="2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Nhằm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truy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ATTP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buộc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TP: VD: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xào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hấp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luộc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…):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gram.</a:t>
            </a:r>
          </a:p>
          <a:p>
            <a:pPr algn="just">
              <a:spcBef>
                <a:spcPts val="3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≥ 24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>
              <a:spcBef>
                <a:spcPts val="3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hủy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≥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3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hủy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nghiêm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53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838200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4525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n-US" sz="2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6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Lồng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xuyên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suốt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HS,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qua: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6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phích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video, clip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tiến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lặp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lặp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vi-VN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ớc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Lồng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ớc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spcBef>
                <a:spcPts val="600"/>
              </a:spcBef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phích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“3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”  </a:t>
            </a:r>
          </a:p>
          <a:p>
            <a:pPr algn="just">
              <a:spcBef>
                <a:spcPts val="600"/>
              </a:spcBef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2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2.5.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lồng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buổi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họp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chia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sẻ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GD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dinth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03 - 06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trao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phích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phim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dễ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11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2.5.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219200"/>
            <a:ext cx="8788791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Nông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trại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nông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nhằm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súc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800"/>
              </a:spcBef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Qua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800"/>
              </a:spcBef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ATTP. 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CSYT, ban, </a:t>
            </a:r>
            <a:r>
              <a:rPr lang="en-US" sz="25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ngành</a:t>
            </a:r>
            <a:r>
              <a:rPr lang="en-US" sz="2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US" sz="25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endParaRPr lang="en-US" sz="2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ATTP,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tuyên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cha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qua: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hiến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113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05C895C-DCCC-48CC-AA0A-F54B6ACBAECD}"/>
              </a:ext>
            </a:extLst>
          </p:cNvPr>
          <p:cNvSpPr txBox="1">
            <a:spLocks/>
          </p:cNvSpPr>
          <p:nvPr/>
        </p:nvSpPr>
        <p:spPr>
          <a:xfrm>
            <a:off x="242340" y="923427"/>
            <a:ext cx="882345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685800">
              <a:lnSpc>
                <a:spcPts val="3600"/>
              </a:lnSpc>
            </a:pP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3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.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Chương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trình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“3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phút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thay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đổi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thức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” –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rPr>
              <a:t>Video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CE0A6-DFD9-45C1-9E0B-F0AC44EE1E50}"/>
              </a:ext>
            </a:extLst>
          </p:cNvPr>
          <p:cNvSpPr txBox="1"/>
          <p:nvPr/>
        </p:nvSpPr>
        <p:spPr>
          <a:xfrm>
            <a:off x="96253" y="1519199"/>
            <a:ext cx="896867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video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giáo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dục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dinh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dưỡng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phẩm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như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Cà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chua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Video giáo dục dinh dưỡng: Cà chua và những lợi ích về sức khỏe – YouTube</a:t>
            </a:r>
            <a:endParaRPr lang="en-US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Bắp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cải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Video giáo dục dinh dưỡng: Bắp cải và lợi ích hỗ trợ tăng trưởng chiều cao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Thịt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Video giáo dục dinh dưỡng: Thịt và lợi ích phòng chống thiếu máu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Khoai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lang: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Video giáo dục dinh dưỡng: Khoai lang và những lợi ích bất ngờ với tiêu hóa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Bông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cải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xanh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Video giáo dục dinh dưỡng: Bông cải xanh và lợi ích bất ngờ từ vitamin C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Nấm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hương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Video giáo dục dinh dưỡng: Cùng bé khám phá công dụng tuyệt vời của Nấm hương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Trái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họ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Cam: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Video giáo dục dinh dưỡng: Bí quyết tăng sức đề kháng cho bé trong mùa dịch cùng với trái cây họ Cam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Đậu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cô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Video giáo dục dinh dưỡng: Cùng bé tìm hiểu Đậu cô ve và lợi ích tuyệt vời từ chất đạm và canxi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Chuối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Video giáo dục dinh dưỡng: Cùng Kali trong quả chuối nuôi dưỡng trái tim khỏe mạnh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Cá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11"/>
              </a:rPr>
              <a:t>Video giáo dục dinh dưỡng: Bữa ăn ngon miệng, bé cao lớn và khỏe mạnh cùng cá – YouTube</a:t>
            </a:r>
            <a:endParaRPr lang="en-US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Sữa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12"/>
              </a:rPr>
              <a:t>Video giáo dục dinh dưỡng: Lợi ích từ nguồn chất đạm và Canxi dồi dào có trong Sữa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Gạo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13"/>
              </a:rPr>
              <a:t>Video giáo dục dinh dưỡng: Vai trò của nguồn tinh bột dồi dào có trong Hạt Gạo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Tôm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14"/>
              </a:rPr>
              <a:t>Video giáo dục dinh dưỡng: Khám phá nguồn chất đạm và Canxi từ thịt tôm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Cà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rốt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15"/>
              </a:rPr>
              <a:t>Video giáo dục dinh dưỡng: Cà rốt tốt cho sức khỏe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Đậu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nành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16"/>
              </a:rPr>
              <a:t>Video giáo dục dinh dưỡng: Hạt đậu nành và lợi ích từ nguồn chất đạm thực vật – YouTube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Trứng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sz="1500" dirty="0">
                <a:latin typeface="Calibri" panose="020F0502020204030204" pitchFamily="34" charset="0"/>
                <a:cs typeface="Calibri" panose="020F0502020204030204" pitchFamily="34" charset="0"/>
                <a:hlinkClick r:id="rId17"/>
              </a:rPr>
              <a:t>Video giáo dục dinh dưỡng: Trứng giàu kẽm giúp ăn ngon miệng và phát triển chiều cao - YouTube</a:t>
            </a:r>
            <a:endParaRPr lang="en-US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49CB5E6-867D-4F8D-B1BB-1B623999DB53}"/>
              </a:ext>
            </a:extLst>
          </p:cNvPr>
          <p:cNvCxnSpPr/>
          <p:nvPr/>
        </p:nvCxnSpPr>
        <p:spPr>
          <a:xfrm>
            <a:off x="241464" y="1466853"/>
            <a:ext cx="864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68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00562" y="1744268"/>
            <a:ext cx="6168120" cy="2308961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altLang="en-US" sz="2700" b="1" dirty="0" err="1">
                <a:latin typeface="+mn-lt"/>
              </a:rPr>
              <a:t>Vui</a:t>
            </a:r>
            <a:r>
              <a:rPr lang="en-US" altLang="en-US" sz="2700" b="1" dirty="0">
                <a:latin typeface="+mn-lt"/>
              </a:rPr>
              <a:t> </a:t>
            </a:r>
            <a:r>
              <a:rPr lang="en-US" altLang="en-US" sz="2700" b="1" dirty="0" err="1">
                <a:latin typeface="+mn-lt"/>
              </a:rPr>
              <a:t>lòng</a:t>
            </a:r>
            <a:r>
              <a:rPr lang="en-US" altLang="en-US" sz="2700" b="1" dirty="0">
                <a:latin typeface="+mn-lt"/>
              </a:rPr>
              <a:t> </a:t>
            </a:r>
            <a:r>
              <a:rPr lang="en-US" altLang="en-US" sz="2700" b="1" dirty="0">
                <a:solidFill>
                  <a:srgbClr val="FF0000"/>
                </a:solidFill>
                <a:latin typeface="+mn-lt"/>
              </a:rPr>
              <a:t>scan </a:t>
            </a:r>
            <a:r>
              <a:rPr lang="en-US" altLang="en-US" sz="2700" b="1" dirty="0" err="1">
                <a:solidFill>
                  <a:srgbClr val="FF0000"/>
                </a:solidFill>
                <a:latin typeface="+mn-lt"/>
              </a:rPr>
              <a:t>mã</a:t>
            </a:r>
            <a:r>
              <a:rPr lang="en-US" altLang="en-US" sz="2700" b="1" dirty="0">
                <a:solidFill>
                  <a:srgbClr val="FF0000"/>
                </a:solidFill>
                <a:latin typeface="+mn-lt"/>
              </a:rPr>
              <a:t> QR </a:t>
            </a:r>
            <a:r>
              <a:rPr lang="en-US" altLang="en-US" sz="2700" b="1" dirty="0" err="1">
                <a:latin typeface="+mn-lt"/>
              </a:rPr>
              <a:t>sau</a:t>
            </a:r>
            <a:r>
              <a:rPr lang="en-US" altLang="en-US" sz="2700" b="1" dirty="0">
                <a:latin typeface="+mn-lt"/>
              </a:rPr>
              <a:t> </a:t>
            </a:r>
            <a:r>
              <a:rPr lang="en-US" altLang="en-US" sz="2700" b="1" dirty="0" err="1">
                <a:latin typeface="+mn-lt"/>
              </a:rPr>
              <a:t>đây</a:t>
            </a:r>
            <a:r>
              <a:rPr lang="en-US" altLang="en-US" sz="2700" b="1" dirty="0">
                <a:latin typeface="+mn-lt"/>
              </a:rPr>
              <a:t> </a:t>
            </a:r>
            <a:r>
              <a:rPr lang="en-US" altLang="en-US" sz="2700" b="1" dirty="0" err="1">
                <a:latin typeface="+mn-lt"/>
              </a:rPr>
              <a:t>để</a:t>
            </a:r>
            <a:r>
              <a:rPr lang="en-US" altLang="en-US" sz="2700" b="1" dirty="0">
                <a:latin typeface="+mn-lt"/>
              </a:rPr>
              <a:t> </a:t>
            </a:r>
            <a:r>
              <a:rPr lang="en-US" altLang="en-US" sz="2700" b="1" dirty="0" err="1">
                <a:latin typeface="+mn-lt"/>
              </a:rPr>
              <a:t>tham</a:t>
            </a:r>
            <a:r>
              <a:rPr lang="en-US" altLang="en-US" sz="2700" b="1" dirty="0">
                <a:latin typeface="+mn-lt"/>
              </a:rPr>
              <a:t> </a:t>
            </a:r>
            <a:r>
              <a:rPr lang="en-US" altLang="en-US" sz="2700" b="1" dirty="0" err="1">
                <a:latin typeface="+mn-lt"/>
              </a:rPr>
              <a:t>khảo</a:t>
            </a:r>
            <a:r>
              <a:rPr lang="en-US" altLang="en-US" sz="2700" b="1" dirty="0">
                <a:latin typeface="+mn-lt"/>
              </a:rPr>
              <a:t>:</a:t>
            </a:r>
            <a:br>
              <a:rPr lang="en-US" altLang="en-US" sz="2700" b="1" dirty="0">
                <a:latin typeface="+mn-lt"/>
              </a:rPr>
            </a:br>
            <a:r>
              <a:rPr lang="en-US" altLang="en-US" sz="27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en-US" altLang="en-US" sz="2700" b="1" dirty="0">
                <a:solidFill>
                  <a:srgbClr val="FF0000"/>
                </a:solidFill>
                <a:latin typeface="+mn-lt"/>
              </a:rPr>
            </a:b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1/ Video chia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sẻ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kinh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nghiệm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triển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khai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Dự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án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Bữa ăn Học đường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tại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trường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Tiểu học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Đông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Hòa B – Tỉnh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Bình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 </a:t>
            </a:r>
            <a:r>
              <a:rPr lang="en-US" altLang="en-US" sz="2250" dirty="0" err="1">
                <a:solidFill>
                  <a:srgbClr val="FF0000"/>
                </a:solidFill>
                <a:latin typeface="Calbri "/>
              </a:rPr>
              <a:t>Dương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>: </a:t>
            </a:r>
            <a:r>
              <a:rPr lang="en-US" dirty="0">
                <a:hlinkClick r:id="rId3"/>
              </a:rPr>
              <a:t>https://youtu.be/H1hY3hFB5wc</a:t>
            </a: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/>
            </a:r>
            <a:br>
              <a:rPr lang="en-US" altLang="en-US" sz="2250" dirty="0">
                <a:solidFill>
                  <a:srgbClr val="FF0000"/>
                </a:solidFill>
                <a:latin typeface="Calbri "/>
              </a:rPr>
            </a:br>
            <a:r>
              <a:rPr lang="en-US" altLang="en-US" sz="2250" dirty="0">
                <a:solidFill>
                  <a:srgbClr val="FF0000"/>
                </a:solidFill>
                <a:latin typeface="Calbri "/>
              </a:rPr>
              <a:t/>
            </a:r>
            <a:br>
              <a:rPr lang="en-US" altLang="en-US" sz="2250" dirty="0">
                <a:solidFill>
                  <a:srgbClr val="FF0000"/>
                </a:solidFill>
                <a:latin typeface="Calbri "/>
              </a:rPr>
            </a:br>
            <a:r>
              <a:rPr lang="en-US" altLang="en-US" sz="2250" dirty="0" err="1">
                <a:latin typeface="Calbri "/>
              </a:rPr>
              <a:t>Tham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khảo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thêm</a:t>
            </a:r>
            <a:r>
              <a:rPr lang="en-US" altLang="en-US" sz="2250" dirty="0">
                <a:latin typeface="Calbri "/>
              </a:rPr>
              <a:t>:</a:t>
            </a:r>
            <a:br>
              <a:rPr lang="en-US" altLang="en-US" sz="2250" dirty="0">
                <a:latin typeface="Calbri "/>
              </a:rPr>
            </a:br>
            <a:r>
              <a:rPr lang="en-US" altLang="en-US" sz="2250" dirty="0">
                <a:latin typeface="Calbri "/>
              </a:rPr>
              <a:t>2/ Video </a:t>
            </a:r>
            <a:r>
              <a:rPr lang="en-US" altLang="en-US" sz="2250" dirty="0" err="1">
                <a:latin typeface="Calbri "/>
              </a:rPr>
              <a:t>hướng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dẫn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áp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dụng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Áp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phích</a:t>
            </a:r>
            <a:r>
              <a:rPr lang="en-US" altLang="en-US" sz="2250" dirty="0">
                <a:latin typeface="Calbri "/>
              </a:rPr>
              <a:t> “Ba </a:t>
            </a:r>
            <a:r>
              <a:rPr lang="en-US" altLang="en-US" sz="2250" dirty="0" err="1">
                <a:latin typeface="Calbri "/>
              </a:rPr>
              <a:t>phút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thay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đổi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nhận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thức</a:t>
            </a:r>
            <a:r>
              <a:rPr lang="en-US" altLang="en-US" sz="2250" dirty="0">
                <a:latin typeface="Calbri "/>
              </a:rPr>
              <a:t>” </a:t>
            </a:r>
            <a:r>
              <a:rPr lang="en-US" altLang="en-US" sz="2250" dirty="0" err="1">
                <a:latin typeface="Calbri "/>
              </a:rPr>
              <a:t>tại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nhà</a:t>
            </a:r>
            <a:r>
              <a:rPr lang="en-US" altLang="en-US" sz="2250" dirty="0">
                <a:latin typeface="Calbri "/>
              </a:rPr>
              <a:t> </a:t>
            </a:r>
            <a:r>
              <a:rPr lang="en-US" altLang="en-US" sz="2250" dirty="0" err="1">
                <a:latin typeface="Calbri "/>
              </a:rPr>
              <a:t>trường</a:t>
            </a:r>
            <a:r>
              <a:rPr lang="en-US" altLang="en-US" sz="2250" dirty="0">
                <a:latin typeface="Calbri "/>
              </a:rPr>
              <a:t>: </a:t>
            </a:r>
            <a:r>
              <a:rPr lang="en-US" sz="2400" dirty="0">
                <a:hlinkClick r:id="rId4"/>
              </a:rPr>
              <a:t>https://youtu.be/miJ9r3c9TTg</a:t>
            </a:r>
            <a:endParaRPr lang="en-GB" altLang="en-US" sz="2250" dirty="0">
              <a:latin typeface="Calbri 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3501" y="2222900"/>
            <a:ext cx="1662830" cy="2057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53502" y="4419600"/>
            <a:ext cx="166283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XIN TRÂN TRỌNG CẢM ƠN!</a:t>
            </a:r>
          </a:p>
        </p:txBody>
      </p:sp>
    </p:spTree>
    <p:extLst>
      <p:ext uri="{BB962C8B-B14F-4D97-AF65-F5344CB8AC3E}">
        <p14:creationId xmlns:p14="http://schemas.microsoft.com/office/powerpoint/2010/main" val="208231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2819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Ô</a:t>
            </a:r>
            <a:r>
              <a:rPr lang="vi-VN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NG T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Á</a:t>
            </a:r>
            <a:r>
              <a:rPr lang="vi-VN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 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TỔ CHỨC BỮA ĂN HỌC ĐƯỜNG TẠI VIỆT NAM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Trong thời gian </a:t>
            </a:r>
            <a:r>
              <a:rPr lang="vi-VN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qua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dinh dưỡng học </a:t>
            </a:r>
            <a:r>
              <a:rPr lang="vi-VN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đã 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được quan </a:t>
            </a:r>
            <a:r>
              <a:rPr lang="vi-VN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lồng 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ghép vào chương trình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chính khóa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 hoạt động ngoại khoá. 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 tổ chức bữa ăn </a:t>
            </a:r>
            <a:r>
              <a:rPr lang="vi-VN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gặp 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nhiều khó khăn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 được tập huấn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nhân lực, cơ sở vật chất, kinh phí đầu tư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2017, phần mềm “Xây dựng thực đơn cân bằng dinh dưỡng”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áp dụng trong các trường tiểu học.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gày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08/01/2019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ớng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phủ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700" dirty="0">
                <a:latin typeface="Arial" panose="020B0604020202020204" pitchFamily="34" charset="0"/>
                <a:cs typeface="Arial" panose="020B0604020202020204" pitchFamily="34" charset="0"/>
              </a:rPr>
              <a:t>Đề án đảm bảo dinh dưỡng hợp lý kết hợp với tăng cường hoạt động thể lực cho trẻ em, HS </a:t>
            </a:r>
            <a:r>
              <a:rPr lang="it-IT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 41/QĐ-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TTg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hay “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41”).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9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048464"/>
            <a:ext cx="861060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Theo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2019 - 2020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26.392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/55.335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(47,7%).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tiểu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~ 5.000/15.000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 &gt;3.300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&gt;700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CN.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khăn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sâu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Gần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bếp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ATTP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56356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FF0000"/>
                </a:solidFill>
              </a:rPr>
              <a:t/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 smtClean="0">
                <a:solidFill>
                  <a:srgbClr val="FF0000"/>
                </a:solidFill>
              </a:rPr>
              <a:t>Thực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trạng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công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tác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tổ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chức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bữa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ăn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học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đường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tại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các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trường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mầm</a:t>
            </a:r>
            <a:r>
              <a:rPr lang="en-US" sz="3000" b="1" dirty="0">
                <a:solidFill>
                  <a:srgbClr val="FF0000"/>
                </a:solidFill>
              </a:rPr>
              <a:t> non </a:t>
            </a:r>
            <a:r>
              <a:rPr lang="en-US" sz="3000" b="1" dirty="0" err="1">
                <a:solidFill>
                  <a:srgbClr val="FF0000"/>
                </a:solidFill>
              </a:rPr>
              <a:t>và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tiểu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học</a:t>
            </a:r>
            <a:r>
              <a:rPr lang="en-US" sz="3000" b="1" dirty="0">
                <a:solidFill>
                  <a:srgbClr val="FF0000"/>
                </a:solidFill>
              </a:rPr>
              <a:t/>
            </a:r>
            <a:br>
              <a:rPr lang="en-US" sz="3000" b="1" dirty="0">
                <a:solidFill>
                  <a:srgbClr val="FF0000"/>
                </a:solidFill>
              </a:rPr>
            </a:b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81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18486"/>
            <a:ext cx="8610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Theo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2019-2020,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GDTC. 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ý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cập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cũ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hậu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xu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nay.</a:t>
            </a:r>
          </a:p>
          <a:p>
            <a:pPr marL="800100" lvl="1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ngũ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giảng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chuyên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56356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FF0000"/>
                </a:solidFill>
              </a:rPr>
              <a:t/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 smtClean="0">
                <a:solidFill>
                  <a:srgbClr val="FF0000"/>
                </a:solidFill>
              </a:rPr>
              <a:t>Thực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trạng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công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tác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tổ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chức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hoạt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động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thể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lực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tại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các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trường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mầm</a:t>
            </a:r>
            <a:r>
              <a:rPr lang="en-US" sz="3000" b="1" dirty="0">
                <a:solidFill>
                  <a:srgbClr val="FF0000"/>
                </a:solidFill>
              </a:rPr>
              <a:t> non </a:t>
            </a:r>
            <a:r>
              <a:rPr lang="en-US" sz="3000" b="1" dirty="0" err="1">
                <a:solidFill>
                  <a:srgbClr val="FF0000"/>
                </a:solidFill>
              </a:rPr>
              <a:t>và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tiểu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học</a:t>
            </a:r>
            <a:r>
              <a:rPr lang="en-US" sz="3000" b="1" dirty="0">
                <a:solidFill>
                  <a:srgbClr val="FF0000"/>
                </a:solidFill>
              </a:rPr>
              <a:t/>
            </a:r>
            <a:br>
              <a:rPr lang="en-US" sz="3000" b="1" dirty="0">
                <a:solidFill>
                  <a:srgbClr val="FF0000"/>
                </a:solidFill>
              </a:rPr>
            </a:b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0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915400" cy="914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+mj-lt"/>
              </a:rPr>
              <a:t/>
            </a:r>
            <a:br>
              <a:rPr lang="en-US" sz="3200" b="1" dirty="0" smtClean="0">
                <a:solidFill>
                  <a:srgbClr val="C00000"/>
                </a:solidFill>
                <a:latin typeface="+mj-lt"/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Ý </a:t>
            </a:r>
            <a:r>
              <a:rPr lang="en-US" sz="3200" b="1" dirty="0" err="1" smtClean="0">
                <a:solidFill>
                  <a:srgbClr val="FF0000"/>
                </a:solidFill>
              </a:rPr>
              <a:t>nghĩa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việc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kết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hợp</a:t>
            </a:r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T</a:t>
            </a:r>
            <a:r>
              <a:rPr lang="en-US" sz="3200" b="1" dirty="0" err="1" smtClean="0">
                <a:solidFill>
                  <a:srgbClr val="FF0000"/>
                </a:solidFill>
              </a:rPr>
              <a:t>ổ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chức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bữa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ăn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học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</a:t>
            </a:r>
            <a:r>
              <a:rPr lang="en-US" sz="3200" b="1" dirty="0" err="1" smtClean="0">
                <a:solidFill>
                  <a:srgbClr val="FF0000"/>
                </a:solidFill>
              </a:rPr>
              <a:t>oạt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lực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73807"/>
            <a:ext cx="86106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tầm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vóc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tuệ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thụ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nguy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thói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quen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hài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 41/QĐ-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TTg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08/1/2022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tướng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phủ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địa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3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5086</TotalTime>
  <Words>7996</Words>
  <Application>Microsoft Office PowerPoint</Application>
  <PresentationFormat>On-screen Show (4:3)</PresentationFormat>
  <Paragraphs>544</Paragraphs>
  <Slides>59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6" baseType="lpstr">
      <vt:lpstr>.VnArial</vt:lpstr>
      <vt:lpstr>Arial</vt:lpstr>
      <vt:lpstr>Calbri </vt:lpstr>
      <vt:lpstr>Calibri</vt:lpstr>
      <vt:lpstr>Times New Roman</vt:lpstr>
      <vt:lpstr>Wingdings</vt:lpstr>
      <vt:lpstr>Office Theme</vt:lpstr>
      <vt:lpstr>Tổ chức bữa ăn học đường kết hợp với tăng cường hoạt động thể lực trong các cơ sở giáo dục</vt:lpstr>
      <vt:lpstr> Khái niệm về bữa ăn học đường </vt:lpstr>
      <vt:lpstr>Vai trò bữa ăn học đường</vt:lpstr>
      <vt:lpstr>Vai trò bữa ăn học đường</vt:lpstr>
      <vt:lpstr>CÔNG TÁC TỔ CHỨC BỮA ĂN HỌC ĐƯỜNG TRÊN THẾ GIỚI</vt:lpstr>
      <vt:lpstr>PowerPoint Presentation</vt:lpstr>
      <vt:lpstr> Thực trạng công tác tổ chức bữa ăn học đường tại các trường mầm non và tiểu học </vt:lpstr>
      <vt:lpstr> Thực trạng công tác tổ chức hoạt động thể lực tại các trường mầm non và tiểu học </vt:lpstr>
      <vt:lpstr> Ý nghĩa của việc kết hợp Tổ chức bữa ăn học đường với Hoạt động thể lực  </vt:lpstr>
      <vt:lpstr> Khái niệm về hoạt động thể lực </vt:lpstr>
      <vt:lpstr> Vai trò của hoạt động thể lực </vt:lpstr>
      <vt:lpstr>Khuyến cáo của WHO</vt:lpstr>
      <vt:lpstr>I. NGUYÊN TẮC CHUNG  TỔ CHỨC BỮA ĂN HỌC ĐƯỜNG</vt:lpstr>
      <vt:lpstr>1. Bảo đảm cung cấp đủ năng lượng và các chất dinh dưỡng cần thiết</vt:lpstr>
      <vt:lpstr>PowerPoint Presentation</vt:lpstr>
      <vt:lpstr>PowerPoint Presentation</vt:lpstr>
      <vt:lpstr>2. Bảo đảm tỷ lệ phân bổ năng lượng của các bữa ăn cho học sinh tại trường học</vt:lpstr>
      <vt:lpstr>2. Bảo đảm tỷ lệ phân bổ năng lượng của các bữa ăn cho học sinh tại trường học</vt:lpstr>
      <vt:lpstr>3. Bảo đảm XD thực đơn bữa ăn khoa học, cân đối, hợp lý</vt:lpstr>
      <vt:lpstr>4. Bảo đảm các điều kiện về cơ sở vật chất</vt:lpstr>
      <vt:lpstr>II. CÁC ĐIỀU KIỆN BẢO ĐẢM AN TOÀN THỰC PHẨM</vt:lpstr>
      <vt:lpstr>2. Về nơi chế biến thức ăn</vt:lpstr>
      <vt:lpstr>PowerPoint Presentation</vt:lpstr>
      <vt:lpstr>PowerPoint Presentation</vt:lpstr>
      <vt:lpstr> III. TỔ CHỨC KHU VỰC BẾP ĂN </vt:lpstr>
      <vt:lpstr> IV. TỔ CHỨC GIỜ ĂN HỌC SINH </vt:lpstr>
      <vt:lpstr>2. Tổ chức giờ ăn</vt:lpstr>
      <vt:lpstr>PowerPoint Presentation</vt:lpstr>
      <vt:lpstr>PowerPoint Presentation</vt:lpstr>
      <vt:lpstr> VI. GIÁO DỤC DINH DƯỠNG TRONG TRƯỜNG HỌC </vt:lpstr>
      <vt:lpstr> VI. GIÁO DỤC DINH DƯỠNG TRONG TRƯỜNG HỌC </vt:lpstr>
      <vt:lpstr>HƯỚNG DẪN MỘT SỐ HOẠT ĐỘNG THỂ LỰC</vt:lpstr>
      <vt:lpstr>VAI TRÒ CƠ QUAN, ĐƠN VỊ, NHÀ TRƯỜNG, GIA ĐÌNH </vt:lpstr>
      <vt:lpstr> Căn cứ khoa học xây dựng thực đơn </vt:lpstr>
      <vt:lpstr>10 lời khuyên dinh dưỡng hợp lý</vt:lpstr>
      <vt:lpstr>QUY TRÌNH TỔ CHỨC BỮA HỌC ĐƯỜNG  TẠI CÁC TRƯỜNG TIỂU HỌC CÓ TỔ CHỨC BỮA ĂN BÁN TRÚ</vt:lpstr>
      <vt:lpstr>Sơ đồ quy trình tổ chức bữa ăn học đường</vt:lpstr>
      <vt:lpstr>NỘI DUNG CÁC BƯỚC  CỦA QUY TRÌNH TỔ CHỨC BỮA ĂN HỌC ĐƯỜNG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2.2. Bước 2. Bố trí cơ sở vật chất, trang thiết bị, điều kiện ATTP và tổ chức môi trường ăn uống</vt:lpstr>
      <vt:lpstr>PowerPoint Presentation</vt:lpstr>
      <vt:lpstr>Một số chú ý tại Bước 2 cơ sở vật chất và môi trường ăn uống</vt:lpstr>
      <vt:lpstr>2.3. Bước 3. Quản lý và vận hành bếp ăn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2.4. Bước 4. Truyền thông, lồng ghép GD dinh dưỡng </vt:lpstr>
      <vt:lpstr>2.5. Bước 5. Huy động sự tham gia của các bên liên quan </vt:lpstr>
      <vt:lpstr>2.5. Bước 5. Huy động sự tham gia của các bên liên quan </vt:lpstr>
      <vt:lpstr>PowerPoint Presentation</vt:lpstr>
      <vt:lpstr>Vui lòng scan mã QR sau đây để tham khảo:  1/ Video chia sẻ kinh nghiệm triển khai Dự án Bữa ăn Học đường tại trường Tiểu học Đông Hòa B – Tỉnh Bình Dương: https://youtu.be/H1hY3hFB5wc  Tham khảo thêm: 2/ Video hướng dẫn áp dụng Áp phích “Ba phút thay đổi nhận thức” tại nhà trường: https://youtu.be/miJ9r3c9TTg</vt:lpstr>
      <vt:lpstr>XIN TRÂN TRỌNG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NGHIÊN CỨU VỀ BỮA ĂN  HỌC ĐƯỜNG TẠI CÁC TRƯỜNG TIỂU HỌC TRÊN ĐỊA BÀN HÀ NỘI</dc:title>
  <dc:creator>admin</dc:creator>
  <cp:lastModifiedBy>Admin</cp:lastModifiedBy>
  <cp:revision>676</cp:revision>
  <cp:lastPrinted>2021-07-23T10:32:04Z</cp:lastPrinted>
  <dcterms:created xsi:type="dcterms:W3CDTF">2020-12-22T16:00:29Z</dcterms:created>
  <dcterms:modified xsi:type="dcterms:W3CDTF">2022-10-15T05:08:38Z</dcterms:modified>
</cp:coreProperties>
</file>