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6"/>
  </p:notesMasterIdLst>
  <p:sldIdLst>
    <p:sldId id="256" r:id="rId2"/>
    <p:sldId id="259" r:id="rId3"/>
    <p:sldId id="273" r:id="rId4"/>
    <p:sldId id="276" r:id="rId5"/>
    <p:sldId id="277" r:id="rId6"/>
    <p:sldId id="278" r:id="rId7"/>
    <p:sldId id="279" r:id="rId8"/>
    <p:sldId id="280" r:id="rId9"/>
    <p:sldId id="282" r:id="rId10"/>
    <p:sldId id="283" r:id="rId11"/>
    <p:sldId id="284" r:id="rId12"/>
    <p:sldId id="285" r:id="rId13"/>
    <p:sldId id="286" r:id="rId14"/>
    <p:sldId id="287" r:id="rId15"/>
    <p:sldId id="288" r:id="rId16"/>
    <p:sldId id="289" r:id="rId17"/>
    <p:sldId id="290" r:id="rId18"/>
    <p:sldId id="291" r:id="rId19"/>
    <p:sldId id="292" r:id="rId20"/>
    <p:sldId id="293" r:id="rId21"/>
    <p:sldId id="294" r:id="rId22"/>
    <p:sldId id="295" r:id="rId23"/>
    <p:sldId id="296" r:id="rId24"/>
    <p:sldId id="297" r:id="rId25"/>
    <p:sldId id="298" r:id="rId26"/>
    <p:sldId id="299" r:id="rId27"/>
    <p:sldId id="300" r:id="rId28"/>
    <p:sldId id="301" r:id="rId29"/>
    <p:sldId id="302" r:id="rId30"/>
    <p:sldId id="303" r:id="rId31"/>
    <p:sldId id="304" r:id="rId32"/>
    <p:sldId id="305" r:id="rId33"/>
    <p:sldId id="306" r:id="rId34"/>
    <p:sldId id="271" r:id="rId35"/>
  </p:sldIdLst>
  <p:sldSz cx="9144000" cy="6858000" type="screen4x3"/>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DDDD"/>
    <a:srgbClr val="B2B2B2"/>
    <a:srgbClr val="808080"/>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191" autoAdjust="0"/>
    <p:restoredTop sz="99822" autoAdjust="0"/>
  </p:normalViewPr>
  <p:slideViewPr>
    <p:cSldViewPr>
      <p:cViewPr varScale="1">
        <p:scale>
          <a:sx n="73" d="100"/>
          <a:sy n="73" d="100"/>
        </p:scale>
        <p:origin x="1146"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542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5427"/>
          </a:xfrm>
          <a:prstGeom prst="rect">
            <a:avLst/>
          </a:prstGeom>
        </p:spPr>
        <p:txBody>
          <a:bodyPr vert="horz" lIns="91440" tIns="45720" rIns="91440" bIns="45720" rtlCol="0"/>
          <a:lstStyle>
            <a:lvl1pPr algn="r">
              <a:defRPr sz="1200"/>
            </a:lvl1pPr>
          </a:lstStyle>
          <a:p>
            <a:fld id="{ACAB7D69-A414-4705-9F38-4DDA2301722A}" type="datetimeFigureOut">
              <a:rPr lang="en-US" smtClean="0"/>
              <a:t>10/15/2022</a:t>
            </a:fld>
            <a:endParaRPr lang="en-US"/>
          </a:p>
        </p:txBody>
      </p:sp>
      <p:sp>
        <p:nvSpPr>
          <p:cNvPr id="4" name="Slide Image Placeholder 3"/>
          <p:cNvSpPr>
            <a:spLocks noGrp="1" noRot="1" noChangeAspect="1"/>
          </p:cNvSpPr>
          <p:nvPr>
            <p:ph type="sldImg" idx="2"/>
          </p:nvPr>
        </p:nvSpPr>
        <p:spPr>
          <a:xfrm>
            <a:off x="1176338" y="1233488"/>
            <a:ext cx="4445000" cy="3333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51983"/>
            <a:ext cx="5438140" cy="3887986"/>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8824"/>
            <a:ext cx="2945659" cy="49542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378824"/>
            <a:ext cx="2945659" cy="495426"/>
          </a:xfrm>
          <a:prstGeom prst="rect">
            <a:avLst/>
          </a:prstGeom>
        </p:spPr>
        <p:txBody>
          <a:bodyPr vert="horz" lIns="91440" tIns="45720" rIns="91440" bIns="45720" rtlCol="0" anchor="b"/>
          <a:lstStyle>
            <a:lvl1pPr algn="r">
              <a:defRPr sz="1200"/>
            </a:lvl1pPr>
          </a:lstStyle>
          <a:p>
            <a:fld id="{5B21E78F-0420-4D1F-8E44-96DB7BD27F9D}" type="slidenum">
              <a:rPr lang="en-US" smtClean="0"/>
              <a:t>‹#›</a:t>
            </a:fld>
            <a:endParaRPr lang="en-US"/>
          </a:p>
        </p:txBody>
      </p:sp>
    </p:spTree>
    <p:extLst>
      <p:ext uri="{BB962C8B-B14F-4D97-AF65-F5344CB8AC3E}">
        <p14:creationId xmlns:p14="http://schemas.microsoft.com/office/powerpoint/2010/main" val="15743162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9A1ADCA-9C31-4343-9177-782C13E1E560}" type="datetime1">
              <a:rPr lang="en-US" smtClean="0"/>
              <a:t>10/15/2022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997862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9FC739-23F8-403A-B99B-91CC4F481798}" type="datetime1">
              <a:rPr lang="en-US" smtClean="0"/>
              <a:t>10/15/2022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1142980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232FCDF-E91A-4254-9924-B35B5C0EFA7A}" type="datetime1">
              <a:rPr lang="en-US" smtClean="0"/>
              <a:t>10/15/2022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3135282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B36AA5-8D63-4BE0-88C5-A8CC3AE47D7D}" type="datetime1">
              <a:rPr lang="en-US" smtClean="0"/>
              <a:t>10/15/2022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1244759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4F4A86-9C16-43DA-ACDB-E1495DF0DA78}" type="datetime1">
              <a:rPr lang="en-US" smtClean="0"/>
              <a:t>10/15/2022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121043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4AEA592-2BE2-4041-B84D-FFBAF86EC161}" type="datetime1">
              <a:rPr lang="en-US" smtClean="0"/>
              <a:t>10/15/2022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316276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4D5BCD6-250E-4D7C-8D02-D532B3E75EBE}" type="datetime1">
              <a:rPr lang="en-US" smtClean="0"/>
              <a:t>10/15/2022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3252455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9D97440-39FE-4618-A35F-FF1D6CE3D985}" type="datetime1">
              <a:rPr lang="en-US" smtClean="0"/>
              <a:t>10/15/2022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861568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B05CBF-C29F-49C4-BD38-41823AC3349B}" type="datetime1">
              <a:rPr lang="en-US" smtClean="0"/>
              <a:t>10/15/2022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2294268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07E128D-C3CA-4619-95FA-F116CE70F6B9}" type="datetime1">
              <a:rPr lang="en-US" smtClean="0"/>
              <a:t>10/15/2022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4064493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FA18490-C8DE-4576-8174-3A7D6B86615F}" type="datetime1">
              <a:rPr lang="en-US" smtClean="0"/>
              <a:t>10/15/2022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95D1BB-4319-4CBD-BB20-F7ADE7D39F36}" type="slidenum">
              <a:rPr lang="en-US" smtClean="0"/>
              <a:t>‹#›</a:t>
            </a:fld>
            <a:endParaRPr lang="en-US"/>
          </a:p>
        </p:txBody>
      </p:sp>
    </p:spTree>
    <p:extLst>
      <p:ext uri="{BB962C8B-B14F-4D97-AF65-F5344CB8AC3E}">
        <p14:creationId xmlns:p14="http://schemas.microsoft.com/office/powerpoint/2010/main" val="1958228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rgbClr val="DDDDDD"/>
          </a:fgClr>
          <a:bgClr>
            <a:schemeClr val="bg1"/>
          </a:bgClr>
        </a:patt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883185-02BD-4E87-A971-055AF91228FF}" type="datetime1">
              <a:rPr lang="en-US" smtClean="0"/>
              <a:t>10/15/2022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95D1BB-4319-4CBD-BB20-F7ADE7D39F36}" type="slidenum">
              <a:rPr lang="en-US" smtClean="0"/>
              <a:t>‹#›</a:t>
            </a:fld>
            <a:endParaRPr lang="en-US"/>
          </a:p>
        </p:txBody>
      </p:sp>
    </p:spTree>
    <p:extLst>
      <p:ext uri="{BB962C8B-B14F-4D97-AF65-F5344CB8AC3E}">
        <p14:creationId xmlns:p14="http://schemas.microsoft.com/office/powerpoint/2010/main" val="369678873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752600"/>
            <a:ext cx="8382000" cy="1828800"/>
          </a:xfrm>
        </p:spPr>
        <p:txBody>
          <a:bodyPr>
            <a:noAutofit/>
          </a:bodyPr>
          <a:lstStyle/>
          <a:p>
            <a:r>
              <a:rPr lang="en-US" sz="3100" b="1" dirty="0" smtClean="0">
                <a:solidFill>
                  <a:srgbClr val="FF0000"/>
                </a:solidFill>
                <a:latin typeface="Arial" panose="020B0604020202020204" pitchFamily="34" charset="0"/>
                <a:cs typeface="Arial" panose="020B0604020202020204" pitchFamily="34" charset="0"/>
              </a:rPr>
              <a:t>CÔNG TÁC Y TẾ TRƯỜNG HỌC, CHĂM SÓC SỨC KHỎE HỌC SINH THEO CÁC QUYẾT ĐỊNH CỦA THỦ TƯỚNG CHÍNH PHỦ</a:t>
            </a:r>
            <a:endParaRPr lang="en-US" sz="3100" b="1" dirty="0">
              <a:solidFill>
                <a:srgbClr val="FF0000"/>
              </a:solidFill>
              <a:latin typeface=".VnArial" panose="020B7200000000000000" pitchFamily="34" charset="0"/>
              <a:cs typeface="Arial" panose="020B0604020202020204" pitchFamily="34" charset="0"/>
            </a:endParaRPr>
          </a:p>
        </p:txBody>
      </p:sp>
      <p:sp>
        <p:nvSpPr>
          <p:cNvPr id="3" name="Subtitle 2"/>
          <p:cNvSpPr>
            <a:spLocks noGrp="1"/>
          </p:cNvSpPr>
          <p:nvPr>
            <p:ph type="subTitle" idx="1"/>
          </p:nvPr>
        </p:nvSpPr>
        <p:spPr>
          <a:xfrm>
            <a:off x="838200" y="4724400"/>
            <a:ext cx="7924800" cy="1600200"/>
          </a:xfrm>
        </p:spPr>
        <p:txBody>
          <a:bodyPr>
            <a:normAutofit/>
          </a:bodyPr>
          <a:lstStyle/>
          <a:p>
            <a:r>
              <a:rPr lang="en-US" b="1" dirty="0" smtClean="0">
                <a:solidFill>
                  <a:schemeClr val="tx1"/>
                </a:solidFill>
              </a:rPr>
              <a:t>TS.BS </a:t>
            </a:r>
            <a:r>
              <a:rPr lang="en-US" b="1" dirty="0" err="1">
                <a:solidFill>
                  <a:schemeClr val="tx1"/>
                </a:solidFill>
              </a:rPr>
              <a:t>Lê</a:t>
            </a:r>
            <a:r>
              <a:rPr lang="en-US" b="1" dirty="0">
                <a:solidFill>
                  <a:schemeClr val="tx1"/>
                </a:solidFill>
              </a:rPr>
              <a:t> </a:t>
            </a:r>
            <a:r>
              <a:rPr lang="en-US" b="1" dirty="0" err="1">
                <a:solidFill>
                  <a:schemeClr val="tx1"/>
                </a:solidFill>
              </a:rPr>
              <a:t>Văn</a:t>
            </a:r>
            <a:r>
              <a:rPr lang="en-US" b="1" dirty="0">
                <a:solidFill>
                  <a:schemeClr val="tx1"/>
                </a:solidFill>
              </a:rPr>
              <a:t> </a:t>
            </a:r>
            <a:r>
              <a:rPr lang="en-US" b="1" dirty="0" err="1">
                <a:solidFill>
                  <a:schemeClr val="tx1"/>
                </a:solidFill>
              </a:rPr>
              <a:t>Tuấn</a:t>
            </a:r>
            <a:endParaRPr lang="en-US" b="1" dirty="0">
              <a:solidFill>
                <a:schemeClr val="tx1"/>
              </a:solidFill>
            </a:endParaRPr>
          </a:p>
          <a:p>
            <a:r>
              <a:rPr lang="en-US" b="1" i="1" dirty="0">
                <a:solidFill>
                  <a:schemeClr val="tx1"/>
                </a:solidFill>
              </a:rPr>
              <a:t> </a:t>
            </a:r>
            <a:r>
              <a:rPr lang="en-US" sz="3000" b="1" i="1" dirty="0" err="1">
                <a:solidFill>
                  <a:schemeClr val="tx1"/>
                </a:solidFill>
              </a:rPr>
              <a:t>Vụ</a:t>
            </a:r>
            <a:r>
              <a:rPr lang="en-US" sz="3000" b="1" i="1" dirty="0">
                <a:solidFill>
                  <a:schemeClr val="tx1"/>
                </a:solidFill>
              </a:rPr>
              <a:t> </a:t>
            </a:r>
            <a:r>
              <a:rPr lang="en-US" sz="3000" b="1" i="1" dirty="0" err="1">
                <a:solidFill>
                  <a:schemeClr val="tx1"/>
                </a:solidFill>
              </a:rPr>
              <a:t>Giáo</a:t>
            </a:r>
            <a:r>
              <a:rPr lang="en-US" sz="3000" b="1" i="1" dirty="0">
                <a:solidFill>
                  <a:schemeClr val="tx1"/>
                </a:solidFill>
              </a:rPr>
              <a:t> </a:t>
            </a:r>
            <a:r>
              <a:rPr lang="en-US" sz="3000" b="1" i="1" dirty="0" err="1">
                <a:solidFill>
                  <a:schemeClr val="tx1"/>
                </a:solidFill>
              </a:rPr>
              <a:t>dục</a:t>
            </a:r>
            <a:r>
              <a:rPr lang="en-US" sz="3000" b="1" i="1" dirty="0">
                <a:solidFill>
                  <a:schemeClr val="tx1"/>
                </a:solidFill>
              </a:rPr>
              <a:t> </a:t>
            </a:r>
            <a:r>
              <a:rPr lang="en-US" sz="3000" b="1" i="1" dirty="0" err="1">
                <a:solidFill>
                  <a:schemeClr val="tx1"/>
                </a:solidFill>
              </a:rPr>
              <a:t>thể</a:t>
            </a:r>
            <a:r>
              <a:rPr lang="en-US" sz="3000" b="1" i="1" dirty="0">
                <a:solidFill>
                  <a:schemeClr val="tx1"/>
                </a:solidFill>
              </a:rPr>
              <a:t> </a:t>
            </a:r>
            <a:r>
              <a:rPr lang="en-US" sz="3000" b="1" i="1" dirty="0" err="1">
                <a:solidFill>
                  <a:schemeClr val="tx1"/>
                </a:solidFill>
              </a:rPr>
              <a:t>chất</a:t>
            </a:r>
            <a:r>
              <a:rPr lang="en-US" sz="3000" b="1" i="1" dirty="0">
                <a:solidFill>
                  <a:schemeClr val="tx1"/>
                </a:solidFill>
              </a:rPr>
              <a:t>, </a:t>
            </a:r>
            <a:r>
              <a:rPr lang="en-US" sz="3000" b="1" i="1" dirty="0" err="1">
                <a:solidFill>
                  <a:schemeClr val="tx1"/>
                </a:solidFill>
              </a:rPr>
              <a:t>Bộ</a:t>
            </a:r>
            <a:r>
              <a:rPr lang="en-US" sz="3000" b="1" i="1" dirty="0">
                <a:solidFill>
                  <a:schemeClr val="tx1"/>
                </a:solidFill>
              </a:rPr>
              <a:t> </a:t>
            </a:r>
            <a:r>
              <a:rPr lang="en-US" sz="3000" b="1" i="1" dirty="0" err="1">
                <a:solidFill>
                  <a:schemeClr val="tx1"/>
                </a:solidFill>
              </a:rPr>
              <a:t>Giáo</a:t>
            </a:r>
            <a:r>
              <a:rPr lang="en-US" sz="3000" b="1" i="1" dirty="0">
                <a:solidFill>
                  <a:schemeClr val="tx1"/>
                </a:solidFill>
              </a:rPr>
              <a:t> </a:t>
            </a:r>
            <a:r>
              <a:rPr lang="en-US" sz="3000" b="1" i="1" dirty="0" err="1">
                <a:solidFill>
                  <a:schemeClr val="tx1"/>
                </a:solidFill>
              </a:rPr>
              <a:t>dục</a:t>
            </a:r>
            <a:r>
              <a:rPr lang="en-US" sz="3000" b="1" i="1" dirty="0">
                <a:solidFill>
                  <a:schemeClr val="tx1"/>
                </a:solidFill>
              </a:rPr>
              <a:t> </a:t>
            </a:r>
            <a:r>
              <a:rPr lang="en-US" sz="3000" b="1" i="1" dirty="0" err="1">
                <a:solidFill>
                  <a:schemeClr val="tx1"/>
                </a:solidFill>
              </a:rPr>
              <a:t>và</a:t>
            </a:r>
            <a:r>
              <a:rPr lang="en-US" sz="3000" b="1" i="1" dirty="0">
                <a:solidFill>
                  <a:schemeClr val="tx1"/>
                </a:solidFill>
              </a:rPr>
              <a:t> </a:t>
            </a:r>
            <a:r>
              <a:rPr lang="en-US" sz="3000" b="1" i="1" dirty="0" err="1">
                <a:solidFill>
                  <a:schemeClr val="tx1"/>
                </a:solidFill>
              </a:rPr>
              <a:t>Đào</a:t>
            </a:r>
            <a:r>
              <a:rPr lang="en-US" sz="3000" b="1" i="1" dirty="0">
                <a:solidFill>
                  <a:schemeClr val="tx1"/>
                </a:solidFill>
              </a:rPr>
              <a:t> </a:t>
            </a:r>
            <a:r>
              <a:rPr lang="en-US" sz="3000" b="1" i="1" dirty="0" err="1">
                <a:solidFill>
                  <a:schemeClr val="tx1"/>
                </a:solidFill>
              </a:rPr>
              <a:t>tạo</a:t>
            </a:r>
            <a:endParaRPr lang="en-US" sz="3000" b="1" i="1" dirty="0">
              <a:solidFill>
                <a:schemeClr val="tx1"/>
              </a:solidFill>
            </a:endParaRPr>
          </a:p>
        </p:txBody>
      </p:sp>
      <p:sp>
        <p:nvSpPr>
          <p:cNvPr id="7" name="Title 1"/>
          <p:cNvSpPr txBox="1">
            <a:spLocks/>
          </p:cNvSpPr>
          <p:nvPr/>
        </p:nvSpPr>
        <p:spPr>
          <a:xfrm>
            <a:off x="533400" y="1143000"/>
            <a:ext cx="8153400" cy="5334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000" b="1" dirty="0" smtClean="0">
                <a:latin typeface="Arial" panose="020B0604020202020204" pitchFamily="34" charset="0"/>
                <a:cs typeface="Arial" panose="020B0604020202020204" pitchFamily="34" charset="0"/>
              </a:rPr>
              <a:t>HƯỚNG DẪN TRIỂN KHAI THỰC HIỆN</a:t>
            </a:r>
            <a:endParaRPr lang="en-US" sz="3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920752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10600" cy="609600"/>
          </a:xfrm>
        </p:spPr>
        <p:txBody>
          <a:bodyPr>
            <a:normAutofit/>
          </a:bodyPr>
          <a:lstStyle/>
          <a:p>
            <a:r>
              <a:rPr lang="pt-BR" sz="3000" b="1" dirty="0" smtClean="0">
                <a:solidFill>
                  <a:srgbClr val="FF0000"/>
                </a:solidFill>
              </a:rPr>
              <a:t>CÁC NHIỆM VỤ VÀ GIẢI PHÁP CHỦ YẾU</a:t>
            </a:r>
            <a:endParaRPr lang="en-US" sz="3000" dirty="0"/>
          </a:p>
        </p:txBody>
      </p:sp>
      <p:sp>
        <p:nvSpPr>
          <p:cNvPr id="3" name="Content Placeholder 2"/>
          <p:cNvSpPr>
            <a:spLocks noGrp="1"/>
          </p:cNvSpPr>
          <p:nvPr>
            <p:ph idx="1"/>
          </p:nvPr>
        </p:nvSpPr>
        <p:spPr>
          <a:xfrm>
            <a:off x="304800" y="762000"/>
            <a:ext cx="8534400" cy="4343400"/>
          </a:xfrm>
        </p:spPr>
        <p:txBody>
          <a:bodyPr>
            <a:noAutofit/>
          </a:bodyPr>
          <a:lstStyle/>
          <a:p>
            <a:pPr marL="0" indent="0" algn="just">
              <a:buNone/>
            </a:pPr>
            <a:r>
              <a:rPr lang="de-DE" sz="2600" b="1" dirty="0"/>
              <a:t>1. Hoàn thiện văn bản, chính sách và sắp xếp, kiện toàn hệ thống y tế trường học gắn với y tế cơ sở</a:t>
            </a:r>
            <a:endParaRPr lang="en-US" sz="2600" b="1" dirty="0"/>
          </a:p>
          <a:p>
            <a:pPr algn="just"/>
            <a:r>
              <a:rPr lang="de-DE" sz="2600" b="1" i="1" dirty="0" smtClean="0">
                <a:solidFill>
                  <a:srgbClr val="FF0000"/>
                </a:solidFill>
              </a:rPr>
              <a:t>Bộ </a:t>
            </a:r>
            <a:r>
              <a:rPr lang="de-DE" sz="2600" b="1" i="1" dirty="0">
                <a:solidFill>
                  <a:srgbClr val="FF0000"/>
                </a:solidFill>
              </a:rPr>
              <a:t>Y </a:t>
            </a:r>
            <a:r>
              <a:rPr lang="de-DE" sz="2600" b="1" i="1" dirty="0" smtClean="0">
                <a:solidFill>
                  <a:srgbClr val="FF0000"/>
                </a:solidFill>
              </a:rPr>
              <a:t>tế</a:t>
            </a:r>
            <a:r>
              <a:rPr lang="vi-VN" sz="2600" b="1" i="1" dirty="0" smtClean="0">
                <a:solidFill>
                  <a:srgbClr val="FF0000"/>
                </a:solidFill>
              </a:rPr>
              <a:t>, Bộ Nội vụ</a:t>
            </a:r>
            <a:r>
              <a:rPr lang="de-DE" sz="2600" b="1" i="1" dirty="0" smtClean="0">
                <a:solidFill>
                  <a:srgbClr val="FF0000"/>
                </a:solidFill>
              </a:rPr>
              <a:t>: </a:t>
            </a:r>
            <a:r>
              <a:rPr lang="de-DE" sz="2600" dirty="0"/>
              <a:t>chủ trì sửa đổi Thông tư liên tịch số 13 (năm 2023)</a:t>
            </a:r>
            <a:r>
              <a:rPr lang="en-US" sz="2600" dirty="0"/>
              <a:t>:</a:t>
            </a:r>
            <a:r>
              <a:rPr lang="en-US" sz="2600" b="1" i="1" dirty="0"/>
              <a:t> </a:t>
            </a:r>
            <a:r>
              <a:rPr lang="vi-VN" sz="2600" dirty="0"/>
              <a:t>quy </a:t>
            </a:r>
            <a:r>
              <a:rPr lang="vi-VN" sz="2600" dirty="0" smtClean="0"/>
              <a:t>định</a:t>
            </a:r>
            <a:r>
              <a:rPr lang="en-US" sz="2600" dirty="0" smtClean="0"/>
              <a:t>:</a:t>
            </a:r>
            <a:r>
              <a:rPr lang="vi-VN" sz="2600" dirty="0" smtClean="0"/>
              <a:t> </a:t>
            </a:r>
            <a:r>
              <a:rPr lang="vi-VN" sz="2600" dirty="0"/>
              <a:t>vị trí việc làm, chức năng, nhiệm vụ, hình thức tổ chức hoạt động, tiêu chuẩn </a:t>
            </a:r>
            <a:r>
              <a:rPr lang="en-US" sz="2600" dirty="0" err="1" smtClean="0"/>
              <a:t>cán</a:t>
            </a:r>
            <a:r>
              <a:rPr lang="en-US" sz="2600" dirty="0" smtClean="0"/>
              <a:t> </a:t>
            </a:r>
            <a:r>
              <a:rPr lang="en-US" sz="2600" dirty="0" err="1" smtClean="0"/>
              <a:t>bộ</a:t>
            </a:r>
            <a:r>
              <a:rPr lang="en-US" sz="2600" dirty="0" smtClean="0"/>
              <a:t>; </a:t>
            </a:r>
            <a:r>
              <a:rPr lang="vi-VN" sz="2600" dirty="0" smtClean="0"/>
              <a:t>chức </a:t>
            </a:r>
            <a:r>
              <a:rPr lang="vi-VN" sz="2600" dirty="0"/>
              <a:t>năng, nhiệm vụ của y tế cơ sở </a:t>
            </a:r>
            <a:r>
              <a:rPr lang="vi-VN" sz="2600" dirty="0" smtClean="0"/>
              <a:t>đối </a:t>
            </a:r>
            <a:r>
              <a:rPr lang="vi-VN" sz="2600" dirty="0"/>
              <a:t>với công tác </a:t>
            </a:r>
            <a:r>
              <a:rPr lang="en-US" sz="2600" dirty="0" smtClean="0"/>
              <a:t>YTTH; </a:t>
            </a:r>
            <a:r>
              <a:rPr lang="vi-VN" sz="2600" dirty="0" smtClean="0"/>
              <a:t>quy </a:t>
            </a:r>
            <a:r>
              <a:rPr lang="vi-VN" sz="2600" dirty="0"/>
              <a:t>định danh mục thuốc, trang thiết bị thiết </a:t>
            </a:r>
            <a:r>
              <a:rPr lang="vi-VN" sz="2600" dirty="0" smtClean="0"/>
              <a:t>yếu</a:t>
            </a:r>
            <a:r>
              <a:rPr lang="en-US" sz="2600" dirty="0" smtClean="0"/>
              <a:t>; </a:t>
            </a:r>
            <a:r>
              <a:rPr lang="vi-VN" sz="2600" dirty="0" smtClean="0"/>
              <a:t>chế </a:t>
            </a:r>
            <a:r>
              <a:rPr lang="vi-VN" sz="2600" dirty="0"/>
              <a:t>độ phụ cấp, ưu đãi phù hợp với </a:t>
            </a:r>
            <a:r>
              <a:rPr lang="en-US" sz="2600" dirty="0" err="1" smtClean="0"/>
              <a:t>đối</a:t>
            </a:r>
            <a:r>
              <a:rPr lang="en-US" sz="2600" dirty="0" smtClean="0"/>
              <a:t> </a:t>
            </a:r>
            <a:r>
              <a:rPr lang="en-US" sz="2600" dirty="0" err="1" smtClean="0"/>
              <a:t>tượng</a:t>
            </a:r>
            <a:r>
              <a:rPr lang="en-US" sz="2600" dirty="0" smtClean="0"/>
              <a:t>. </a:t>
            </a:r>
            <a:endParaRPr lang="en-US" sz="2600" dirty="0"/>
          </a:p>
          <a:p>
            <a:pPr algn="just"/>
            <a:r>
              <a:rPr lang="en-US" sz="2600" b="1" i="1" dirty="0" err="1" smtClean="0">
                <a:solidFill>
                  <a:srgbClr val="FF0000"/>
                </a:solidFill>
              </a:rPr>
              <a:t>Bộ</a:t>
            </a:r>
            <a:r>
              <a:rPr lang="en-US" sz="2600" b="1" i="1" dirty="0" smtClean="0">
                <a:solidFill>
                  <a:srgbClr val="FF0000"/>
                </a:solidFill>
              </a:rPr>
              <a:t> </a:t>
            </a:r>
            <a:r>
              <a:rPr lang="en-US" sz="2600" b="1" i="1" dirty="0" err="1" smtClean="0">
                <a:solidFill>
                  <a:srgbClr val="FF0000"/>
                </a:solidFill>
              </a:rPr>
              <a:t>Tài</a:t>
            </a:r>
            <a:r>
              <a:rPr lang="en-US" sz="2600" b="1" i="1" dirty="0" smtClean="0">
                <a:solidFill>
                  <a:srgbClr val="FF0000"/>
                </a:solidFill>
              </a:rPr>
              <a:t> </a:t>
            </a:r>
            <a:r>
              <a:rPr lang="en-US" sz="2600" b="1" i="1" dirty="0" err="1" smtClean="0">
                <a:solidFill>
                  <a:srgbClr val="FF0000"/>
                </a:solidFill>
              </a:rPr>
              <a:t>chính</a:t>
            </a:r>
            <a:r>
              <a:rPr lang="en-US" sz="2600" b="1" i="1" dirty="0" smtClean="0">
                <a:solidFill>
                  <a:srgbClr val="FF0000"/>
                </a:solidFill>
              </a:rPr>
              <a:t>: </a:t>
            </a:r>
            <a:r>
              <a:rPr lang="en-US" sz="2600" dirty="0" err="1" smtClean="0"/>
              <a:t>Sửa</a:t>
            </a:r>
            <a:r>
              <a:rPr lang="en-US" sz="2600" dirty="0" smtClean="0"/>
              <a:t> </a:t>
            </a:r>
            <a:r>
              <a:rPr lang="en-US" sz="2600" dirty="0" err="1"/>
              <a:t>đổi</a:t>
            </a:r>
            <a:r>
              <a:rPr lang="en-US" sz="2600" dirty="0"/>
              <a:t> </a:t>
            </a:r>
            <a:r>
              <a:rPr lang="vi-VN" sz="2600" dirty="0"/>
              <a:t>Thông tư số 14/2007/TT-BTC về </a:t>
            </a:r>
            <a:r>
              <a:rPr lang="en-US" sz="2600" dirty="0" err="1"/>
              <a:t>việc</a:t>
            </a:r>
            <a:r>
              <a:rPr lang="en-US" sz="2600" dirty="0"/>
              <a:t> </a:t>
            </a:r>
            <a:r>
              <a:rPr lang="vi-VN" sz="2600" dirty="0"/>
              <a:t>hướng</a:t>
            </a:r>
            <a:r>
              <a:rPr lang="en-US" sz="2600" dirty="0"/>
              <a:t> </a:t>
            </a:r>
            <a:r>
              <a:rPr lang="en-US" sz="2600" dirty="0" err="1"/>
              <a:t>dẫn</a:t>
            </a:r>
            <a:r>
              <a:rPr lang="en-US" sz="2600" dirty="0"/>
              <a:t> </a:t>
            </a:r>
            <a:r>
              <a:rPr lang="en-US" sz="2600" dirty="0" err="1"/>
              <a:t>sử</a:t>
            </a:r>
            <a:r>
              <a:rPr lang="en-US" sz="2600" dirty="0"/>
              <a:t> </a:t>
            </a:r>
            <a:r>
              <a:rPr lang="en-US" sz="2600" dirty="0" err="1"/>
              <a:t>dụng</a:t>
            </a:r>
            <a:r>
              <a:rPr lang="en-US" sz="2600" dirty="0"/>
              <a:t> </a:t>
            </a:r>
            <a:r>
              <a:rPr lang="en-US" sz="2600" dirty="0" err="1"/>
              <a:t>kinh</a:t>
            </a:r>
            <a:r>
              <a:rPr lang="en-US" sz="2600" dirty="0"/>
              <a:t> </a:t>
            </a:r>
            <a:r>
              <a:rPr lang="en-US" sz="2600" dirty="0" err="1"/>
              <a:t>phí</a:t>
            </a:r>
            <a:r>
              <a:rPr lang="en-US" sz="2600" dirty="0"/>
              <a:t> </a:t>
            </a:r>
            <a:r>
              <a:rPr lang="en-US" sz="2600" dirty="0" err="1"/>
              <a:t>thực</a:t>
            </a:r>
            <a:r>
              <a:rPr lang="en-US" sz="2600" dirty="0"/>
              <a:t> </a:t>
            </a:r>
            <a:r>
              <a:rPr lang="en-US" sz="2600" dirty="0" err="1"/>
              <a:t>hiện</a:t>
            </a:r>
            <a:r>
              <a:rPr lang="en-US" sz="2600" dirty="0"/>
              <a:t> </a:t>
            </a:r>
            <a:r>
              <a:rPr lang="en-US" sz="2600" dirty="0" smtClean="0"/>
              <a:t>YTTH: </a:t>
            </a:r>
            <a:r>
              <a:rPr lang="en-US" sz="2600" dirty="0" err="1" smtClean="0"/>
              <a:t>kiểm</a:t>
            </a:r>
            <a:r>
              <a:rPr lang="en-US" sz="2600" dirty="0" smtClean="0"/>
              <a:t> </a:t>
            </a:r>
            <a:r>
              <a:rPr lang="en-US" sz="2600" dirty="0" err="1"/>
              <a:t>tra</a:t>
            </a:r>
            <a:r>
              <a:rPr lang="vi-VN" sz="2600" dirty="0"/>
              <a:t> sức khỏe định </a:t>
            </a:r>
            <a:r>
              <a:rPr lang="vi-VN" sz="2600" dirty="0" smtClean="0"/>
              <a:t>kỳ</a:t>
            </a:r>
            <a:r>
              <a:rPr lang="en-US" sz="2600" dirty="0" smtClean="0"/>
              <a:t>,</a:t>
            </a:r>
            <a:r>
              <a:rPr lang="vi-VN" sz="2600" dirty="0" smtClean="0"/>
              <a:t> </a:t>
            </a:r>
            <a:r>
              <a:rPr lang="en-US" sz="2600" dirty="0" smtClean="0"/>
              <a:t>BHYT</a:t>
            </a:r>
            <a:r>
              <a:rPr lang="vi-VN" sz="2600" dirty="0" smtClean="0"/>
              <a:t> </a:t>
            </a:r>
            <a:r>
              <a:rPr lang="vi-VN" sz="2600" dirty="0"/>
              <a:t>và kinh phí chi cho </a:t>
            </a:r>
            <a:r>
              <a:rPr lang="en-US" sz="2600" dirty="0" smtClean="0"/>
              <a:t>YTTH.</a:t>
            </a:r>
          </a:p>
          <a:p>
            <a:pPr algn="just"/>
            <a:r>
              <a:rPr lang="en-US" sz="2600" b="1" i="1" dirty="0" err="1" smtClean="0">
                <a:solidFill>
                  <a:srgbClr val="FF0000"/>
                </a:solidFill>
              </a:rPr>
              <a:t>Bộ</a:t>
            </a:r>
            <a:r>
              <a:rPr lang="en-US" sz="2600" b="1" i="1" dirty="0" smtClean="0">
                <a:solidFill>
                  <a:srgbClr val="FF0000"/>
                </a:solidFill>
              </a:rPr>
              <a:t> </a:t>
            </a:r>
            <a:r>
              <a:rPr lang="en-US" sz="2600" b="1" i="1" dirty="0">
                <a:solidFill>
                  <a:srgbClr val="FF0000"/>
                </a:solidFill>
              </a:rPr>
              <a:t>GDĐT: </a:t>
            </a:r>
            <a:r>
              <a:rPr lang="en-US" sz="2600" dirty="0" err="1"/>
              <a:t>Sửa</a:t>
            </a:r>
            <a:r>
              <a:rPr lang="en-US" sz="2600" dirty="0"/>
              <a:t> </a:t>
            </a:r>
            <a:r>
              <a:rPr lang="en-US" sz="2600" dirty="0" err="1"/>
              <a:t>đổi</a:t>
            </a:r>
            <a:r>
              <a:rPr lang="en-US" sz="2600" dirty="0"/>
              <a:t> </a:t>
            </a:r>
            <a:r>
              <a:rPr lang="en-US" sz="2600" dirty="0" err="1"/>
              <a:t>Thông</a:t>
            </a:r>
            <a:r>
              <a:rPr lang="en-US" sz="2600" dirty="0"/>
              <a:t> </a:t>
            </a:r>
            <a:r>
              <a:rPr lang="en-US" sz="2600" dirty="0" err="1"/>
              <a:t>tư</a:t>
            </a:r>
            <a:r>
              <a:rPr lang="en-US" sz="2600" dirty="0"/>
              <a:t> </a:t>
            </a:r>
            <a:r>
              <a:rPr lang="en-US" sz="2600" dirty="0" err="1"/>
              <a:t>số</a:t>
            </a:r>
            <a:r>
              <a:rPr lang="en-US" sz="2600" dirty="0"/>
              <a:t> 16/2017/TT-BGDĐT </a:t>
            </a:r>
            <a:r>
              <a:rPr lang="en-US" sz="2600" dirty="0" err="1"/>
              <a:t>quy</a:t>
            </a:r>
            <a:r>
              <a:rPr lang="en-US" sz="2600" dirty="0"/>
              <a:t> </a:t>
            </a:r>
            <a:r>
              <a:rPr lang="en-US" sz="2600" dirty="0" err="1"/>
              <a:t>định</a:t>
            </a:r>
            <a:r>
              <a:rPr lang="en-US" sz="2600" dirty="0"/>
              <a:t> </a:t>
            </a:r>
            <a:r>
              <a:rPr lang="en-US" sz="2600" dirty="0" err="1"/>
              <a:t>về</a:t>
            </a:r>
            <a:r>
              <a:rPr lang="en-US" sz="2600" dirty="0"/>
              <a:t> </a:t>
            </a:r>
            <a:r>
              <a:rPr lang="en-US" sz="2600" dirty="0" err="1"/>
              <a:t>khung</a:t>
            </a:r>
            <a:r>
              <a:rPr lang="en-US" sz="2600" dirty="0"/>
              <a:t> </a:t>
            </a:r>
            <a:r>
              <a:rPr lang="en-US" sz="2600" dirty="0" err="1"/>
              <a:t>vị</a:t>
            </a:r>
            <a:r>
              <a:rPr lang="en-US" sz="2600" dirty="0"/>
              <a:t> </a:t>
            </a:r>
            <a:r>
              <a:rPr lang="en-US" sz="2600" dirty="0" err="1"/>
              <a:t>trí</a:t>
            </a:r>
            <a:r>
              <a:rPr lang="en-US" sz="2600" dirty="0"/>
              <a:t> </a:t>
            </a:r>
            <a:r>
              <a:rPr lang="en-US" sz="2600" dirty="0" err="1"/>
              <a:t>việc</a:t>
            </a:r>
            <a:r>
              <a:rPr lang="en-US" sz="2600" dirty="0"/>
              <a:t> </a:t>
            </a:r>
            <a:r>
              <a:rPr lang="en-US" sz="2600" dirty="0" err="1"/>
              <a:t>làm</a:t>
            </a:r>
            <a:r>
              <a:rPr lang="en-US" sz="2600" dirty="0"/>
              <a:t> </a:t>
            </a:r>
            <a:r>
              <a:rPr lang="en-US" sz="2600" dirty="0" err="1"/>
              <a:t>trong</a:t>
            </a:r>
            <a:r>
              <a:rPr lang="en-US" sz="2600" dirty="0"/>
              <a:t> </a:t>
            </a:r>
            <a:r>
              <a:rPr lang="en-US" sz="2600" dirty="0" err="1"/>
              <a:t>các</a:t>
            </a:r>
            <a:r>
              <a:rPr lang="en-US" sz="2600" dirty="0"/>
              <a:t> </a:t>
            </a:r>
            <a:r>
              <a:rPr lang="en-US" sz="2600" dirty="0" err="1"/>
              <a:t>cơ</a:t>
            </a:r>
            <a:r>
              <a:rPr lang="en-US" sz="2600" dirty="0"/>
              <a:t> </a:t>
            </a:r>
            <a:r>
              <a:rPr lang="en-US" sz="2600" dirty="0" err="1"/>
              <a:t>sở</a:t>
            </a:r>
            <a:r>
              <a:rPr lang="en-US" sz="2600" dirty="0"/>
              <a:t> </a:t>
            </a:r>
            <a:r>
              <a:rPr lang="en-US" sz="2600" dirty="0" err="1"/>
              <a:t>giáo</a:t>
            </a:r>
            <a:r>
              <a:rPr lang="en-US" sz="2600" dirty="0"/>
              <a:t> </a:t>
            </a:r>
            <a:r>
              <a:rPr lang="en-US" sz="2600" dirty="0" err="1"/>
              <a:t>dục</a:t>
            </a:r>
            <a:r>
              <a:rPr lang="en-US" sz="2600" dirty="0"/>
              <a:t> </a:t>
            </a:r>
            <a:r>
              <a:rPr lang="en-US" sz="2600" dirty="0" err="1"/>
              <a:t>phổ</a:t>
            </a:r>
            <a:r>
              <a:rPr lang="en-US" sz="2600" dirty="0"/>
              <a:t> </a:t>
            </a:r>
            <a:r>
              <a:rPr lang="en-US" sz="2600" dirty="0" err="1"/>
              <a:t>thông</a:t>
            </a:r>
            <a:r>
              <a:rPr lang="en-US" sz="2600" dirty="0"/>
              <a:t> </a:t>
            </a:r>
            <a:r>
              <a:rPr lang="en-US" sz="2600" dirty="0" err="1"/>
              <a:t>công</a:t>
            </a:r>
            <a:r>
              <a:rPr lang="en-US" sz="2600" dirty="0"/>
              <a:t> </a:t>
            </a:r>
            <a:r>
              <a:rPr lang="en-US" sz="2600" dirty="0" err="1" smtClean="0"/>
              <a:t>lập</a:t>
            </a:r>
            <a:r>
              <a:rPr lang="en-US" sz="2600" dirty="0" smtClean="0"/>
              <a:t>  </a:t>
            </a:r>
            <a:endParaRPr lang="en-US" sz="2600" dirty="0"/>
          </a:p>
        </p:txBody>
      </p:sp>
    </p:spTree>
    <p:extLst>
      <p:ext uri="{BB962C8B-B14F-4D97-AF65-F5344CB8AC3E}">
        <p14:creationId xmlns:p14="http://schemas.microsoft.com/office/powerpoint/2010/main" val="35683533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10600" cy="609600"/>
          </a:xfrm>
        </p:spPr>
        <p:txBody>
          <a:bodyPr>
            <a:normAutofit/>
          </a:bodyPr>
          <a:lstStyle/>
          <a:p>
            <a:r>
              <a:rPr lang="pt-BR" sz="3000" b="1" dirty="0" smtClean="0">
                <a:solidFill>
                  <a:srgbClr val="FF0000"/>
                </a:solidFill>
              </a:rPr>
              <a:t>CÁC NHIỆM VỤ VÀ GIẢI PHÁP CHỦ YẾU</a:t>
            </a:r>
            <a:endParaRPr lang="en-US" sz="3000" dirty="0"/>
          </a:p>
        </p:txBody>
      </p:sp>
      <p:sp>
        <p:nvSpPr>
          <p:cNvPr id="3" name="Content Placeholder 2"/>
          <p:cNvSpPr>
            <a:spLocks noGrp="1"/>
          </p:cNvSpPr>
          <p:nvPr>
            <p:ph idx="1"/>
          </p:nvPr>
        </p:nvSpPr>
        <p:spPr>
          <a:xfrm>
            <a:off x="304800" y="762000"/>
            <a:ext cx="8534400" cy="4343400"/>
          </a:xfrm>
        </p:spPr>
        <p:txBody>
          <a:bodyPr>
            <a:noAutofit/>
          </a:bodyPr>
          <a:lstStyle/>
          <a:p>
            <a:pPr marL="0" indent="0" algn="just">
              <a:spcBef>
                <a:spcPts val="0"/>
              </a:spcBef>
              <a:buNone/>
            </a:pPr>
            <a:r>
              <a:rPr lang="en-US" sz="2300" b="1" dirty="0" smtClean="0">
                <a:latin typeface="Arial" panose="020B0604020202020204" pitchFamily="34" charset="0"/>
                <a:cs typeface="Arial" panose="020B0604020202020204" pitchFamily="34" charset="0"/>
              </a:rPr>
              <a:t>2</a:t>
            </a:r>
            <a:r>
              <a:rPr lang="en-US" sz="2300" b="1" dirty="0">
                <a:latin typeface="Arial" panose="020B0604020202020204" pitchFamily="34" charset="0"/>
                <a:cs typeface="Arial" panose="020B0604020202020204" pitchFamily="34" charset="0"/>
              </a:rPr>
              <a:t>. </a:t>
            </a:r>
            <a:r>
              <a:rPr lang="vi-VN" sz="2300" b="1" dirty="0">
                <a:latin typeface="Arial" panose="020B0604020202020204" pitchFamily="34" charset="0"/>
                <a:cs typeface="Arial" panose="020B0604020202020204" pitchFamily="34" charset="0"/>
              </a:rPr>
              <a:t>Tổ chức rà soát, sắp xếp lại hệ thống </a:t>
            </a:r>
            <a:r>
              <a:rPr lang="en-US" sz="2300" b="1" dirty="0" smtClean="0">
                <a:latin typeface="Arial" panose="020B0604020202020204" pitchFamily="34" charset="0"/>
                <a:cs typeface="Arial" panose="020B0604020202020204" pitchFamily="34" charset="0"/>
              </a:rPr>
              <a:t>YTTH </a:t>
            </a:r>
            <a:r>
              <a:rPr lang="en-US" sz="2300" b="1" dirty="0" err="1" smtClean="0">
                <a:latin typeface="Arial" panose="020B0604020202020204" pitchFamily="34" charset="0"/>
                <a:cs typeface="Arial" panose="020B0604020202020204" pitchFamily="34" charset="0"/>
              </a:rPr>
              <a:t>hiện</a:t>
            </a:r>
            <a:r>
              <a:rPr lang="en-US" sz="2300" b="1" dirty="0" smtClean="0">
                <a:latin typeface="Arial" panose="020B0604020202020204" pitchFamily="34" charset="0"/>
                <a:cs typeface="Arial" panose="020B0604020202020204" pitchFamily="34" charset="0"/>
              </a:rPr>
              <a:t> </a:t>
            </a:r>
            <a:r>
              <a:rPr lang="en-US" sz="2300" b="1" dirty="0" err="1">
                <a:latin typeface="Arial" panose="020B0604020202020204" pitchFamily="34" charset="0"/>
                <a:cs typeface="Arial" panose="020B0604020202020204" pitchFamily="34" charset="0"/>
              </a:rPr>
              <a:t>có</a:t>
            </a:r>
            <a:r>
              <a:rPr lang="vi-VN" sz="2300" b="1" dirty="0">
                <a:latin typeface="Arial" panose="020B0604020202020204" pitchFamily="34" charset="0"/>
                <a:cs typeface="Arial" panose="020B0604020202020204" pitchFamily="34" charset="0"/>
              </a:rPr>
              <a:t> phù hợp với định mức biên chế, vị trí việc làm trong các </a:t>
            </a:r>
            <a:r>
              <a:rPr lang="en-US" sz="2300" b="1" dirty="0" smtClean="0">
                <a:latin typeface="Arial" panose="020B0604020202020204" pitchFamily="34" charset="0"/>
                <a:cs typeface="Arial" panose="020B0604020202020204" pitchFamily="34" charset="0"/>
              </a:rPr>
              <a:t>CSGD,</a:t>
            </a:r>
            <a:r>
              <a:rPr lang="vi-VN" sz="2300" b="1" dirty="0" smtClean="0">
                <a:latin typeface="Arial" panose="020B0604020202020204" pitchFamily="34" charset="0"/>
                <a:cs typeface="Arial" panose="020B0604020202020204" pitchFamily="34" charset="0"/>
              </a:rPr>
              <a:t> </a:t>
            </a:r>
            <a:r>
              <a:rPr lang="vi-VN" sz="2300" b="1" dirty="0">
                <a:latin typeface="Arial" panose="020B0604020202020204" pitchFamily="34" charset="0"/>
                <a:cs typeface="Arial" panose="020B0604020202020204" pitchFamily="34" charset="0"/>
              </a:rPr>
              <a:t>thực tiễn </a:t>
            </a:r>
            <a:r>
              <a:rPr lang="vi-VN" sz="2300" b="1" dirty="0" smtClean="0">
                <a:latin typeface="Arial" panose="020B0604020202020204" pitchFamily="34" charset="0"/>
                <a:cs typeface="Arial" panose="020B0604020202020204" pitchFamily="34" charset="0"/>
              </a:rPr>
              <a:t>địa </a:t>
            </a:r>
            <a:r>
              <a:rPr lang="vi-VN" sz="2300" b="1" dirty="0">
                <a:latin typeface="Arial" panose="020B0604020202020204" pitchFamily="34" charset="0"/>
                <a:cs typeface="Arial" panose="020B0604020202020204" pitchFamily="34" charset="0"/>
              </a:rPr>
              <a:t>phương, </a:t>
            </a:r>
            <a:r>
              <a:rPr lang="en-US" sz="2300" b="1" dirty="0" smtClean="0">
                <a:latin typeface="Arial" panose="020B0604020202020204" pitchFamily="34" charset="0"/>
                <a:cs typeface="Arial" panose="020B0604020202020204" pitchFamily="34" charset="0"/>
              </a:rPr>
              <a:t>CSGD</a:t>
            </a:r>
            <a:r>
              <a:rPr lang="vi-VN" sz="2300" b="1" dirty="0" smtClean="0">
                <a:latin typeface="Arial" panose="020B0604020202020204" pitchFamily="34" charset="0"/>
                <a:cs typeface="Arial" panose="020B0604020202020204" pitchFamily="34" charset="0"/>
              </a:rPr>
              <a:t> </a:t>
            </a:r>
            <a:r>
              <a:rPr lang="vi-VN" sz="2300" b="1" dirty="0">
                <a:latin typeface="Arial" panose="020B0604020202020204" pitchFamily="34" charset="0"/>
                <a:cs typeface="Arial" panose="020B0604020202020204" pitchFamily="34" charset="0"/>
              </a:rPr>
              <a:t>theo các mô hình</a:t>
            </a:r>
            <a:endParaRPr lang="en-US" sz="2300" b="1" dirty="0">
              <a:latin typeface="Arial" panose="020B0604020202020204" pitchFamily="34" charset="0"/>
              <a:cs typeface="Arial" panose="020B0604020202020204" pitchFamily="34" charset="0"/>
            </a:endParaRPr>
          </a:p>
          <a:p>
            <a:pPr marL="0" indent="0" algn="just">
              <a:spcBef>
                <a:spcPts val="0"/>
              </a:spcBef>
              <a:buNone/>
            </a:pPr>
            <a:r>
              <a:rPr lang="en-US" sz="2300" i="1" dirty="0" smtClean="0">
                <a:latin typeface="Arial" panose="020B0604020202020204" pitchFamily="34" charset="0"/>
                <a:cs typeface="Arial" panose="020B0604020202020204" pitchFamily="34" charset="0"/>
              </a:rPr>
              <a:t>UBND </a:t>
            </a:r>
            <a:r>
              <a:rPr lang="en-US" sz="2300" i="1" dirty="0" err="1" smtClean="0">
                <a:latin typeface="Arial" panose="020B0604020202020204" pitchFamily="34" charset="0"/>
                <a:cs typeface="Arial" panose="020B0604020202020204" pitchFamily="34" charset="0"/>
              </a:rPr>
              <a:t>tỉnh</a:t>
            </a:r>
            <a:r>
              <a:rPr lang="en-US" sz="2300" i="1" dirty="0" smtClean="0">
                <a:latin typeface="Arial" panose="020B0604020202020204" pitchFamily="34" charset="0"/>
                <a:cs typeface="Arial" panose="020B0604020202020204" pitchFamily="34" charset="0"/>
              </a:rPr>
              <a:t> </a:t>
            </a:r>
            <a:r>
              <a:rPr lang="en-US" sz="2300" i="1" dirty="0" err="1">
                <a:latin typeface="Arial" panose="020B0604020202020204" pitchFamily="34" charset="0"/>
                <a:cs typeface="Arial" panose="020B0604020202020204" pitchFamily="34" charset="0"/>
              </a:rPr>
              <a:t>chủ</a:t>
            </a:r>
            <a:r>
              <a:rPr lang="en-US" sz="2300" i="1" dirty="0">
                <a:latin typeface="Arial" panose="020B0604020202020204" pitchFamily="34" charset="0"/>
                <a:cs typeface="Arial" panose="020B0604020202020204" pitchFamily="34" charset="0"/>
              </a:rPr>
              <a:t> </a:t>
            </a:r>
            <a:r>
              <a:rPr lang="en-US" sz="2300" i="1" dirty="0" err="1">
                <a:latin typeface="Arial" panose="020B0604020202020204" pitchFamily="34" charset="0"/>
                <a:cs typeface="Arial" panose="020B0604020202020204" pitchFamily="34" charset="0"/>
              </a:rPr>
              <a:t>trì</a:t>
            </a:r>
            <a:r>
              <a:rPr lang="en-US" sz="2300" i="1" dirty="0">
                <a:latin typeface="Arial" panose="020B0604020202020204" pitchFamily="34" charset="0"/>
                <a:cs typeface="Arial" panose="020B0604020202020204" pitchFamily="34" charset="0"/>
              </a:rPr>
              <a:t> </a:t>
            </a:r>
            <a:r>
              <a:rPr lang="en-US" sz="2300" i="1" dirty="0" smtClean="0">
                <a:latin typeface="Arial" panose="020B0604020202020204" pitchFamily="34" charset="0"/>
                <a:cs typeface="Arial" panose="020B0604020202020204" pitchFamily="34" charset="0"/>
              </a:rPr>
              <a:t>(</a:t>
            </a:r>
            <a:r>
              <a:rPr lang="en-US" sz="2300" i="1" dirty="0" err="1">
                <a:latin typeface="Arial" panose="020B0604020202020204" pitchFamily="34" charset="0"/>
                <a:cs typeface="Arial" panose="020B0604020202020204" pitchFamily="34" charset="0"/>
              </a:rPr>
              <a:t>Sở</a:t>
            </a:r>
            <a:r>
              <a:rPr lang="en-US" sz="2300" i="1" dirty="0">
                <a:latin typeface="Arial" panose="020B0604020202020204" pitchFamily="34" charset="0"/>
                <a:cs typeface="Arial" panose="020B0604020202020204" pitchFamily="34" charset="0"/>
              </a:rPr>
              <a:t> </a:t>
            </a:r>
            <a:r>
              <a:rPr lang="en-US" sz="2300" i="1" dirty="0" smtClean="0">
                <a:latin typeface="Arial" panose="020B0604020202020204" pitchFamily="34" charset="0"/>
                <a:cs typeface="Arial" panose="020B0604020202020204" pitchFamily="34" charset="0"/>
              </a:rPr>
              <a:t>GDĐT, </a:t>
            </a:r>
            <a:r>
              <a:rPr lang="en-US" sz="2300" i="1" dirty="0" err="1" smtClean="0">
                <a:latin typeface="Arial" panose="020B0604020202020204" pitchFamily="34" charset="0"/>
                <a:cs typeface="Arial" panose="020B0604020202020204" pitchFamily="34" charset="0"/>
              </a:rPr>
              <a:t>Sở</a:t>
            </a:r>
            <a:r>
              <a:rPr lang="en-US" sz="2300" i="1" dirty="0" smtClean="0">
                <a:latin typeface="Arial" panose="020B0604020202020204" pitchFamily="34" charset="0"/>
                <a:cs typeface="Arial" panose="020B0604020202020204" pitchFamily="34" charset="0"/>
              </a:rPr>
              <a:t> </a:t>
            </a:r>
            <a:r>
              <a:rPr lang="en-US" sz="2300" i="1" dirty="0">
                <a:latin typeface="Arial" panose="020B0604020202020204" pitchFamily="34" charset="0"/>
                <a:cs typeface="Arial" panose="020B0604020202020204" pitchFamily="34" charset="0"/>
              </a:rPr>
              <a:t>Y </a:t>
            </a:r>
            <a:r>
              <a:rPr lang="en-US" sz="2300" i="1" dirty="0" err="1">
                <a:latin typeface="Arial" panose="020B0604020202020204" pitchFamily="34" charset="0"/>
                <a:cs typeface="Arial" panose="020B0604020202020204" pitchFamily="34" charset="0"/>
              </a:rPr>
              <a:t>tế</a:t>
            </a:r>
            <a:r>
              <a:rPr lang="en-US" sz="2300" i="1" dirty="0">
                <a:latin typeface="Arial" panose="020B0604020202020204" pitchFamily="34" charset="0"/>
                <a:cs typeface="Arial" panose="020B0604020202020204" pitchFamily="34" charset="0"/>
              </a:rPr>
              <a:t>, </a:t>
            </a:r>
            <a:r>
              <a:rPr lang="en-US" sz="2300" i="1" dirty="0" err="1">
                <a:latin typeface="Arial" panose="020B0604020202020204" pitchFamily="34" charset="0"/>
                <a:cs typeface="Arial" panose="020B0604020202020204" pitchFamily="34" charset="0"/>
              </a:rPr>
              <a:t>Sở</a:t>
            </a:r>
            <a:r>
              <a:rPr lang="en-US" sz="2300" i="1" dirty="0">
                <a:latin typeface="Arial" panose="020B0604020202020204" pitchFamily="34" charset="0"/>
                <a:cs typeface="Arial" panose="020B0604020202020204" pitchFamily="34" charset="0"/>
              </a:rPr>
              <a:t> </a:t>
            </a:r>
            <a:r>
              <a:rPr lang="en-US" sz="2300" i="1" dirty="0" smtClean="0">
                <a:latin typeface="Arial" panose="020B0604020202020204" pitchFamily="34" charset="0"/>
                <a:cs typeface="Arial" panose="020B0604020202020204" pitchFamily="34" charset="0"/>
              </a:rPr>
              <a:t>NV </a:t>
            </a:r>
            <a:r>
              <a:rPr lang="en-US" sz="2300" i="1" dirty="0" err="1" smtClean="0">
                <a:latin typeface="Arial" panose="020B0604020202020204" pitchFamily="34" charset="0"/>
                <a:cs typeface="Arial" panose="020B0604020202020204" pitchFamily="34" charset="0"/>
              </a:rPr>
              <a:t>tham</a:t>
            </a:r>
            <a:r>
              <a:rPr lang="en-US" sz="2300" i="1" dirty="0" smtClean="0">
                <a:latin typeface="Arial" panose="020B0604020202020204" pitchFamily="34" charset="0"/>
                <a:cs typeface="Arial" panose="020B0604020202020204" pitchFamily="34" charset="0"/>
              </a:rPr>
              <a:t> </a:t>
            </a:r>
            <a:r>
              <a:rPr lang="en-US" sz="2300" i="1" dirty="0" err="1" smtClean="0">
                <a:latin typeface="Arial" panose="020B0604020202020204" pitchFamily="34" charset="0"/>
                <a:cs typeface="Arial" panose="020B0604020202020204" pitchFamily="34" charset="0"/>
              </a:rPr>
              <a:t>mưu</a:t>
            </a:r>
            <a:r>
              <a:rPr lang="en-US" sz="2300" i="1" dirty="0">
                <a:latin typeface="Arial" panose="020B0604020202020204" pitchFamily="34" charset="0"/>
                <a:cs typeface="Arial" panose="020B0604020202020204" pitchFamily="34" charset="0"/>
              </a:rPr>
              <a:t>)</a:t>
            </a:r>
            <a:r>
              <a:rPr lang="en-US" sz="2300" i="1" dirty="0" smtClean="0">
                <a:latin typeface="Arial" panose="020B0604020202020204" pitchFamily="34" charset="0"/>
                <a:cs typeface="Arial" panose="020B0604020202020204" pitchFamily="34" charset="0"/>
              </a:rPr>
              <a:t>:</a:t>
            </a:r>
            <a:endParaRPr lang="en-US" sz="2300" i="1" dirty="0">
              <a:latin typeface="Arial" panose="020B0604020202020204" pitchFamily="34" charset="0"/>
              <a:cs typeface="Arial" panose="020B0604020202020204" pitchFamily="34" charset="0"/>
            </a:endParaRPr>
          </a:p>
          <a:p>
            <a:pPr algn="just">
              <a:spcBef>
                <a:spcPts val="0"/>
              </a:spcBef>
              <a:buClr>
                <a:srgbClr val="FF0000"/>
              </a:buClr>
              <a:buFont typeface="Wingdings" panose="05000000000000000000" pitchFamily="2" charset="2"/>
              <a:buChar char="Ø"/>
            </a:pPr>
            <a:r>
              <a:rPr lang="vi-VN" sz="2300" dirty="0" smtClean="0">
                <a:latin typeface="Arial" panose="020B0604020202020204" pitchFamily="34" charset="0"/>
                <a:cs typeface="Arial" panose="020B0604020202020204" pitchFamily="34" charset="0"/>
              </a:rPr>
              <a:t>Ưu </a:t>
            </a:r>
            <a:r>
              <a:rPr lang="vi-VN" sz="2300" dirty="0">
                <a:latin typeface="Arial" panose="020B0604020202020204" pitchFamily="34" charset="0"/>
                <a:cs typeface="Arial" panose="020B0604020202020204" pitchFamily="34" charset="0"/>
              </a:rPr>
              <a:t>tiên bố trí nhân viên chuyên trách </a:t>
            </a:r>
            <a:r>
              <a:rPr lang="en-US" sz="2300" dirty="0" smtClean="0">
                <a:latin typeface="Arial" panose="020B0604020202020204" pitchFamily="34" charset="0"/>
                <a:cs typeface="Arial" panose="020B0604020202020204" pitchFamily="34" charset="0"/>
              </a:rPr>
              <a:t>YTTH </a:t>
            </a:r>
            <a:r>
              <a:rPr lang="vi-VN" sz="2300" dirty="0" smtClean="0">
                <a:latin typeface="Arial" panose="020B0604020202020204" pitchFamily="34" charset="0"/>
                <a:cs typeface="Arial" panose="020B0604020202020204" pitchFamily="34" charset="0"/>
              </a:rPr>
              <a:t>đối </a:t>
            </a:r>
            <a:r>
              <a:rPr lang="vi-VN" sz="2300" dirty="0">
                <a:latin typeface="Arial" panose="020B0604020202020204" pitchFamily="34" charset="0"/>
                <a:cs typeface="Arial" panose="020B0604020202020204" pitchFamily="34" charset="0"/>
              </a:rPr>
              <a:t>với</a:t>
            </a:r>
            <a:r>
              <a:rPr lang="en-US" sz="2300" dirty="0">
                <a:latin typeface="Arial" panose="020B0604020202020204" pitchFamily="34" charset="0"/>
                <a:cs typeface="Arial" panose="020B0604020202020204" pitchFamily="34" charset="0"/>
              </a:rPr>
              <a:t> </a:t>
            </a:r>
            <a:r>
              <a:rPr lang="vi-VN" sz="2300" dirty="0" smtClean="0">
                <a:latin typeface="Arial" panose="020B0604020202020204" pitchFamily="34" charset="0"/>
                <a:cs typeface="Arial" panose="020B0604020202020204" pitchFamily="34" charset="0"/>
              </a:rPr>
              <a:t>trường </a:t>
            </a:r>
            <a:r>
              <a:rPr lang="vi-VN" sz="2300" dirty="0">
                <a:latin typeface="Arial" panose="020B0604020202020204" pitchFamily="34" charset="0"/>
                <a:cs typeface="Arial" panose="020B0604020202020204" pitchFamily="34" charset="0"/>
              </a:rPr>
              <a:t>chuyên biệt</a:t>
            </a:r>
            <a:r>
              <a:rPr lang="en-US" sz="2300" dirty="0">
                <a:latin typeface="Arial" panose="020B0604020202020204" pitchFamily="34" charset="0"/>
                <a:cs typeface="Arial" panose="020B0604020202020204" pitchFamily="34" charset="0"/>
              </a:rPr>
              <a:t>, </a:t>
            </a:r>
            <a:r>
              <a:rPr lang="en-US" sz="2300" dirty="0" smtClean="0">
                <a:latin typeface="Arial" panose="020B0604020202020204" pitchFamily="34" charset="0"/>
                <a:cs typeface="Arial" panose="020B0604020202020204" pitchFamily="34" charset="0"/>
              </a:rPr>
              <a:t>CSGDMN, CSGD </a:t>
            </a:r>
            <a:r>
              <a:rPr lang="vi-VN" sz="2300" dirty="0" smtClean="0">
                <a:latin typeface="Arial" panose="020B0604020202020204" pitchFamily="34" charset="0"/>
                <a:cs typeface="Arial" panose="020B0604020202020204" pitchFamily="34" charset="0"/>
              </a:rPr>
              <a:t>phổ </a:t>
            </a:r>
            <a:r>
              <a:rPr lang="vi-VN" sz="2300" dirty="0">
                <a:latin typeface="Arial" panose="020B0604020202020204" pitchFamily="34" charset="0"/>
                <a:cs typeface="Arial" panose="020B0604020202020204" pitchFamily="34" charset="0"/>
              </a:rPr>
              <a:t>thông </a:t>
            </a:r>
            <a:r>
              <a:rPr lang="vi-VN" sz="2300" dirty="0" smtClean="0">
                <a:latin typeface="Arial" panose="020B0604020202020204" pitchFamily="34" charset="0"/>
                <a:cs typeface="Arial" panose="020B0604020202020204" pitchFamily="34" charset="0"/>
              </a:rPr>
              <a:t>nhiều </a:t>
            </a:r>
            <a:r>
              <a:rPr lang="vi-VN" sz="2300" dirty="0">
                <a:latin typeface="Arial" panose="020B0604020202020204" pitchFamily="34" charset="0"/>
                <a:cs typeface="Arial" panose="020B0604020202020204" pitchFamily="34" charset="0"/>
              </a:rPr>
              <a:t>cấp học</a:t>
            </a:r>
            <a:r>
              <a:rPr lang="en-US" sz="2300" dirty="0">
                <a:latin typeface="Arial" panose="020B0604020202020204" pitchFamily="34" charset="0"/>
                <a:cs typeface="Arial" panose="020B0604020202020204" pitchFamily="34" charset="0"/>
              </a:rPr>
              <a:t>, </a:t>
            </a:r>
            <a:r>
              <a:rPr lang="en-US" sz="2300" dirty="0" smtClean="0">
                <a:latin typeface="Arial" panose="020B0604020202020204" pitchFamily="34" charset="0"/>
                <a:cs typeface="Arial" panose="020B0604020202020204" pitchFamily="34" charset="0"/>
              </a:rPr>
              <a:t>...</a:t>
            </a:r>
          </a:p>
          <a:p>
            <a:pPr algn="just">
              <a:spcBef>
                <a:spcPts val="0"/>
              </a:spcBef>
              <a:buClr>
                <a:srgbClr val="FF0000"/>
              </a:buClr>
              <a:buFont typeface="Wingdings" panose="05000000000000000000" pitchFamily="2" charset="2"/>
              <a:buChar char="Ø"/>
            </a:pPr>
            <a:r>
              <a:rPr lang="en-US" sz="2300" dirty="0" smtClean="0">
                <a:latin typeface="Arial" panose="020B0604020202020204" pitchFamily="34" charset="0"/>
                <a:cs typeface="Arial" panose="020B0604020202020204" pitchFamily="34" charset="0"/>
              </a:rPr>
              <a:t>CSGD</a:t>
            </a:r>
            <a:r>
              <a:rPr lang="vi-VN" sz="2300" dirty="0" smtClean="0">
                <a:latin typeface="Arial" panose="020B0604020202020204" pitchFamily="34" charset="0"/>
                <a:cs typeface="Arial" panose="020B0604020202020204" pitchFamily="34" charset="0"/>
              </a:rPr>
              <a:t> có chuyên trách </a:t>
            </a:r>
            <a:r>
              <a:rPr lang="en-US" sz="2300" dirty="0" smtClean="0">
                <a:latin typeface="Arial" panose="020B0604020202020204" pitchFamily="34" charset="0"/>
                <a:cs typeface="Arial" panose="020B0604020202020204" pitchFamily="34" charset="0"/>
              </a:rPr>
              <a:t>YTTH</a:t>
            </a:r>
            <a:r>
              <a:rPr lang="vi-VN" sz="2300" dirty="0" smtClean="0">
                <a:latin typeface="Arial" panose="020B0604020202020204" pitchFamily="34" charset="0"/>
                <a:cs typeface="Arial" panose="020B0604020202020204" pitchFamily="34" charset="0"/>
              </a:rPr>
              <a:t>: rà soát</a:t>
            </a:r>
            <a:r>
              <a:rPr lang="en-US" sz="2300" dirty="0" smtClean="0">
                <a:latin typeface="Arial" panose="020B0604020202020204" pitchFamily="34" charset="0"/>
                <a:cs typeface="Arial" panose="020B0604020202020204" pitchFamily="34" charset="0"/>
              </a:rPr>
              <a:t> </a:t>
            </a:r>
            <a:r>
              <a:rPr lang="vi-VN" sz="2300" dirty="0" smtClean="0">
                <a:latin typeface="Arial" panose="020B0604020202020204" pitchFamily="34" charset="0"/>
                <a:cs typeface="Arial" panose="020B0604020202020204" pitchFamily="34" charset="0"/>
              </a:rPr>
              <a:t>sắp xếp, luân chuyển trên địa bàn xã, huyện theo nhu cầu ưu tiên</a:t>
            </a:r>
            <a:r>
              <a:rPr lang="en-US" sz="2300" dirty="0">
                <a:latin typeface="Arial" panose="020B0604020202020204" pitchFamily="34" charset="0"/>
                <a:cs typeface="Arial" panose="020B0604020202020204" pitchFamily="34" charset="0"/>
              </a:rPr>
              <a:t>.</a:t>
            </a:r>
            <a:endParaRPr lang="en-US" sz="2300" dirty="0" smtClean="0">
              <a:latin typeface="Arial" panose="020B0604020202020204" pitchFamily="34" charset="0"/>
              <a:cs typeface="Arial" panose="020B0604020202020204" pitchFamily="34" charset="0"/>
            </a:endParaRPr>
          </a:p>
          <a:p>
            <a:pPr algn="just">
              <a:spcBef>
                <a:spcPts val="0"/>
              </a:spcBef>
              <a:buClr>
                <a:srgbClr val="FF0000"/>
              </a:buClr>
              <a:buFont typeface="Wingdings" panose="05000000000000000000" pitchFamily="2" charset="2"/>
              <a:buChar char="Ø"/>
            </a:pPr>
            <a:r>
              <a:rPr lang="en-US" sz="2300" dirty="0" smtClean="0">
                <a:latin typeface="Arial" panose="020B0604020202020204" pitchFamily="34" charset="0"/>
                <a:cs typeface="Arial" panose="020B0604020202020204" pitchFamily="34" charset="0"/>
              </a:rPr>
              <a:t>CSGD </a:t>
            </a:r>
            <a:r>
              <a:rPr lang="vi-VN" sz="2300" dirty="0" smtClean="0">
                <a:latin typeface="Arial" panose="020B0604020202020204" pitchFamily="34" charset="0"/>
                <a:cs typeface="Arial" panose="020B0604020202020204" pitchFamily="34" charset="0"/>
              </a:rPr>
              <a:t>chưa </a:t>
            </a:r>
            <a:r>
              <a:rPr lang="vi-VN" sz="2300" dirty="0">
                <a:latin typeface="Arial" panose="020B0604020202020204" pitchFamily="34" charset="0"/>
                <a:cs typeface="Arial" panose="020B0604020202020204" pitchFamily="34" charset="0"/>
              </a:rPr>
              <a:t>có </a:t>
            </a:r>
            <a:r>
              <a:rPr lang="vi-VN" sz="2300" dirty="0" smtClean="0">
                <a:latin typeface="Arial" panose="020B0604020202020204" pitchFamily="34" charset="0"/>
                <a:cs typeface="Arial" panose="020B0604020202020204" pitchFamily="34" charset="0"/>
              </a:rPr>
              <a:t>chuyên </a:t>
            </a:r>
            <a:r>
              <a:rPr lang="vi-VN" sz="2300" dirty="0">
                <a:latin typeface="Arial" panose="020B0604020202020204" pitchFamily="34" charset="0"/>
                <a:cs typeface="Arial" panose="020B0604020202020204" pitchFamily="34" charset="0"/>
              </a:rPr>
              <a:t>trách </a:t>
            </a:r>
            <a:r>
              <a:rPr lang="en-US" sz="2300" dirty="0" smtClean="0">
                <a:latin typeface="Arial" panose="020B0604020202020204" pitchFamily="34" charset="0"/>
                <a:cs typeface="Arial" panose="020B0604020202020204" pitchFamily="34" charset="0"/>
              </a:rPr>
              <a:t>YTTH</a:t>
            </a:r>
            <a:r>
              <a:rPr lang="vi-VN" sz="2300" dirty="0" smtClean="0">
                <a:latin typeface="Arial" panose="020B0604020202020204" pitchFamily="34" charset="0"/>
                <a:cs typeface="Arial" panose="020B0604020202020204" pitchFamily="34" charset="0"/>
              </a:rPr>
              <a:t>:</a:t>
            </a:r>
            <a:r>
              <a:rPr lang="en-US" sz="2300" dirty="0" smtClean="0">
                <a:latin typeface="Arial" panose="020B0604020202020204" pitchFamily="34" charset="0"/>
                <a:cs typeface="Arial" panose="020B0604020202020204" pitchFamily="34" charset="0"/>
              </a:rPr>
              <a:t> </a:t>
            </a:r>
            <a:r>
              <a:rPr lang="en-US" sz="2300" dirty="0">
                <a:latin typeface="Arial" panose="020B0604020202020204" pitchFamily="34" charset="0"/>
                <a:cs typeface="Arial" panose="020B0604020202020204" pitchFamily="34" charset="0"/>
              </a:rPr>
              <a:t>c</a:t>
            </a:r>
            <a:r>
              <a:rPr lang="vi-VN" sz="2300" dirty="0">
                <a:latin typeface="Arial" panose="020B0604020202020204" pitchFamily="34" charset="0"/>
                <a:cs typeface="Arial" panose="020B0604020202020204" pitchFamily="34" charset="0"/>
              </a:rPr>
              <a:t>ăn cứ nhu cầu ưu tiên bố trí </a:t>
            </a:r>
            <a:r>
              <a:rPr lang="vi-VN" sz="2300" dirty="0" smtClean="0">
                <a:latin typeface="Arial" panose="020B0604020202020204" pitchFamily="34" charset="0"/>
                <a:cs typeface="Arial" panose="020B0604020202020204" pitchFamily="34" charset="0"/>
              </a:rPr>
              <a:t>chuyên </a:t>
            </a:r>
            <a:r>
              <a:rPr lang="vi-VN" sz="2300" dirty="0">
                <a:latin typeface="Arial" panose="020B0604020202020204" pitchFamily="34" charset="0"/>
                <a:cs typeface="Arial" panose="020B0604020202020204" pitchFamily="34" charset="0"/>
              </a:rPr>
              <a:t>trách </a:t>
            </a:r>
            <a:r>
              <a:rPr lang="en-US" sz="2300" dirty="0" smtClean="0">
                <a:latin typeface="Arial" panose="020B0604020202020204" pitchFamily="34" charset="0"/>
                <a:cs typeface="Arial" panose="020B0604020202020204" pitchFamily="34" charset="0"/>
              </a:rPr>
              <a:t>YTTH </a:t>
            </a:r>
            <a:r>
              <a:rPr lang="vi-VN" sz="2300" dirty="0" smtClean="0">
                <a:latin typeface="Arial" panose="020B0604020202020204" pitchFamily="34" charset="0"/>
                <a:cs typeface="Arial" panose="020B0604020202020204" pitchFamily="34" charset="0"/>
              </a:rPr>
              <a:t>để </a:t>
            </a:r>
            <a:r>
              <a:rPr lang="vi-VN" sz="2300" dirty="0">
                <a:latin typeface="Arial" panose="020B0604020202020204" pitchFamily="34" charset="0"/>
                <a:cs typeface="Arial" panose="020B0604020202020204" pitchFamily="34" charset="0"/>
              </a:rPr>
              <a:t>sắp sếp, luân chuyển phù hợp </a:t>
            </a:r>
            <a:r>
              <a:rPr lang="en-US" sz="2300" dirty="0" smtClean="0">
                <a:latin typeface="Arial" panose="020B0604020202020204" pitchFamily="34" charset="0"/>
                <a:cs typeface="Arial" panose="020B0604020202020204" pitchFamily="34" charset="0"/>
              </a:rPr>
              <a:t> </a:t>
            </a:r>
          </a:p>
          <a:p>
            <a:pPr algn="just">
              <a:spcBef>
                <a:spcPts val="0"/>
              </a:spcBef>
              <a:buClr>
                <a:srgbClr val="FF0000"/>
              </a:buClr>
              <a:buFont typeface="Wingdings" panose="05000000000000000000" pitchFamily="2" charset="2"/>
              <a:buChar char="Ø"/>
            </a:pPr>
            <a:r>
              <a:rPr lang="vi-VN" sz="2300" dirty="0" smtClean="0">
                <a:latin typeface="Arial" panose="020B0604020202020204" pitchFamily="34" charset="0"/>
                <a:cs typeface="Arial" panose="020B0604020202020204" pitchFamily="34" charset="0"/>
              </a:rPr>
              <a:t>Bố trí cán bộ thuộc trạm y tế xã</a:t>
            </a:r>
            <a:r>
              <a:rPr lang="en-US" sz="2300" dirty="0" smtClean="0">
                <a:latin typeface="Arial" panose="020B0604020202020204" pitchFamily="34" charset="0"/>
                <a:cs typeface="Arial" panose="020B0604020202020204" pitchFamily="34" charset="0"/>
              </a:rPr>
              <a:t> </a:t>
            </a:r>
            <a:r>
              <a:rPr lang="en-US" sz="2300" dirty="0" err="1" smtClean="0">
                <a:latin typeface="Arial" panose="020B0604020202020204" pitchFamily="34" charset="0"/>
                <a:cs typeface="Arial" panose="020B0604020202020204" pitchFamily="34" charset="0"/>
              </a:rPr>
              <a:t>phối</a:t>
            </a:r>
            <a:r>
              <a:rPr lang="en-US" sz="2300" dirty="0" smtClean="0">
                <a:latin typeface="Arial" panose="020B0604020202020204" pitchFamily="34" charset="0"/>
                <a:cs typeface="Arial" panose="020B0604020202020204" pitchFamily="34" charset="0"/>
              </a:rPr>
              <a:t> </a:t>
            </a:r>
            <a:r>
              <a:rPr lang="en-US" sz="2300" dirty="0" err="1" smtClean="0">
                <a:latin typeface="Arial" panose="020B0604020202020204" pitchFamily="34" charset="0"/>
                <a:cs typeface="Arial" panose="020B0604020202020204" pitchFamily="34" charset="0"/>
              </a:rPr>
              <a:t>hợp</a:t>
            </a:r>
            <a:r>
              <a:rPr lang="en-US" sz="2300" dirty="0" smtClean="0">
                <a:latin typeface="Arial" panose="020B0604020202020204" pitchFamily="34" charset="0"/>
                <a:cs typeface="Arial" panose="020B0604020202020204" pitchFamily="34" charset="0"/>
              </a:rPr>
              <a:t> </a:t>
            </a:r>
            <a:r>
              <a:rPr lang="en-US" sz="2300" dirty="0" err="1" smtClean="0">
                <a:latin typeface="Arial" panose="020B0604020202020204" pitchFamily="34" charset="0"/>
                <a:cs typeface="Arial" panose="020B0604020202020204" pitchFamily="34" charset="0"/>
              </a:rPr>
              <a:t>hỗ</a:t>
            </a:r>
            <a:r>
              <a:rPr lang="en-US" sz="2300" dirty="0" smtClean="0">
                <a:latin typeface="Arial" panose="020B0604020202020204" pitchFamily="34" charset="0"/>
                <a:cs typeface="Arial" panose="020B0604020202020204" pitchFamily="34" charset="0"/>
              </a:rPr>
              <a:t> </a:t>
            </a:r>
            <a:r>
              <a:rPr lang="en-US" sz="2300" dirty="0" err="1" smtClean="0">
                <a:latin typeface="Arial" panose="020B0604020202020204" pitchFamily="34" charset="0"/>
                <a:cs typeface="Arial" panose="020B0604020202020204" pitchFamily="34" charset="0"/>
              </a:rPr>
              <a:t>trợ</a:t>
            </a:r>
            <a:r>
              <a:rPr lang="vi-VN" sz="2300" dirty="0" smtClean="0">
                <a:latin typeface="Arial" panose="020B0604020202020204" pitchFamily="34" charset="0"/>
                <a:cs typeface="Arial" panose="020B0604020202020204" pitchFamily="34" charset="0"/>
              </a:rPr>
              <a:t> công tác y tế trường học của từng cơ sở giáo dục trên địa bàn</a:t>
            </a:r>
            <a:r>
              <a:rPr lang="en-US" sz="2300" dirty="0" smtClean="0">
                <a:latin typeface="Arial" panose="020B0604020202020204" pitchFamily="34" charset="0"/>
                <a:cs typeface="Arial" panose="020B0604020202020204" pitchFamily="34" charset="0"/>
              </a:rPr>
              <a:t>.</a:t>
            </a:r>
          </a:p>
          <a:p>
            <a:pPr algn="just">
              <a:spcBef>
                <a:spcPts val="0"/>
              </a:spcBef>
              <a:buClr>
                <a:srgbClr val="FF0000"/>
              </a:buClr>
              <a:buFont typeface="Wingdings" panose="05000000000000000000" pitchFamily="2" charset="2"/>
              <a:buChar char="Ø"/>
            </a:pPr>
            <a:r>
              <a:rPr lang="vi-VN" sz="2300" dirty="0" smtClean="0">
                <a:latin typeface="Arial" panose="020B0604020202020204" pitchFamily="34" charset="0"/>
                <a:cs typeface="Arial" panose="020B0604020202020204" pitchFamily="34" charset="0"/>
              </a:rPr>
              <a:t>Chú </a:t>
            </a:r>
            <a:r>
              <a:rPr lang="vi-VN" sz="2300" dirty="0">
                <a:latin typeface="Arial" panose="020B0604020202020204" pitchFamily="34" charset="0"/>
                <a:cs typeface="Arial" panose="020B0604020202020204" pitchFamily="34" charset="0"/>
              </a:rPr>
              <a:t>trọng đầu tư </a:t>
            </a:r>
            <a:r>
              <a:rPr lang="en-US" sz="2300" dirty="0" err="1">
                <a:latin typeface="Arial" panose="020B0604020202020204" pitchFamily="34" charset="0"/>
                <a:cs typeface="Arial" panose="020B0604020202020204" pitchFamily="34" charset="0"/>
              </a:rPr>
              <a:t>về</a:t>
            </a:r>
            <a:r>
              <a:rPr lang="vi-VN" sz="2300" dirty="0">
                <a:latin typeface="Arial" panose="020B0604020202020204" pitchFamily="34" charset="0"/>
                <a:cs typeface="Arial" panose="020B0604020202020204" pitchFamily="34" charset="0"/>
              </a:rPr>
              <a:t> trang thiết bị y tế, thuốc của y tế cơ sở </a:t>
            </a:r>
            <a:r>
              <a:rPr lang="en-US" sz="2300" dirty="0" err="1">
                <a:latin typeface="Arial" panose="020B0604020202020204" pitchFamily="34" charset="0"/>
                <a:cs typeface="Arial" panose="020B0604020202020204" pitchFamily="34" charset="0"/>
              </a:rPr>
              <a:t>để</a:t>
            </a:r>
            <a:r>
              <a:rPr lang="en-US" sz="2300" dirty="0">
                <a:latin typeface="Arial" panose="020B0604020202020204" pitchFamily="34" charset="0"/>
                <a:cs typeface="Arial" panose="020B0604020202020204" pitchFamily="34" charset="0"/>
              </a:rPr>
              <a:t> </a:t>
            </a:r>
            <a:r>
              <a:rPr lang="vi-VN" sz="2300" dirty="0">
                <a:latin typeface="Arial" panose="020B0604020202020204" pitchFamily="34" charset="0"/>
                <a:cs typeface="Arial" panose="020B0604020202020204" pitchFamily="34" charset="0"/>
              </a:rPr>
              <a:t>cho các </a:t>
            </a:r>
            <a:r>
              <a:rPr lang="en-US" sz="2300" dirty="0" smtClean="0">
                <a:latin typeface="Arial" panose="020B0604020202020204" pitchFamily="34" charset="0"/>
                <a:cs typeface="Arial" panose="020B0604020202020204" pitchFamily="34" charset="0"/>
              </a:rPr>
              <a:t>CSGD </a:t>
            </a:r>
            <a:r>
              <a:rPr lang="vi-VN" sz="2300" dirty="0" smtClean="0">
                <a:latin typeface="Arial" panose="020B0604020202020204" pitchFamily="34" charset="0"/>
                <a:cs typeface="Arial" panose="020B0604020202020204" pitchFamily="34" charset="0"/>
              </a:rPr>
              <a:t>không </a:t>
            </a:r>
            <a:r>
              <a:rPr lang="vi-VN" sz="2300" dirty="0">
                <a:latin typeface="Arial" panose="020B0604020202020204" pitchFamily="34" charset="0"/>
                <a:cs typeface="Arial" panose="020B0604020202020204" pitchFamily="34" charset="0"/>
              </a:rPr>
              <a:t>có nhân viên </a:t>
            </a:r>
            <a:r>
              <a:rPr lang="en-US" sz="2300" dirty="0" smtClean="0">
                <a:latin typeface="Arial" panose="020B0604020202020204" pitchFamily="34" charset="0"/>
                <a:cs typeface="Arial" panose="020B0604020202020204" pitchFamily="34" charset="0"/>
              </a:rPr>
              <a:t>YTTH </a:t>
            </a:r>
            <a:r>
              <a:rPr lang="vi-VN" sz="2300" dirty="0" smtClean="0">
                <a:latin typeface="Arial" panose="020B0604020202020204" pitchFamily="34" charset="0"/>
                <a:cs typeface="Arial" panose="020B0604020202020204" pitchFamily="34" charset="0"/>
              </a:rPr>
              <a:t>chuyên </a:t>
            </a:r>
            <a:r>
              <a:rPr lang="vi-VN" sz="2300" dirty="0">
                <a:latin typeface="Arial" panose="020B0604020202020204" pitchFamily="34" charset="0"/>
                <a:cs typeface="Arial" panose="020B0604020202020204" pitchFamily="34" charset="0"/>
              </a:rPr>
              <a:t>trách</a:t>
            </a:r>
            <a:r>
              <a:rPr lang="en-US" sz="2300" dirty="0">
                <a:latin typeface="Arial" panose="020B0604020202020204" pitchFamily="34" charset="0"/>
                <a:cs typeface="Arial" panose="020B0604020202020204" pitchFamily="34" charset="0"/>
              </a:rPr>
              <a:t>.</a:t>
            </a:r>
          </a:p>
          <a:p>
            <a:pPr algn="just">
              <a:spcBef>
                <a:spcPts val="0"/>
              </a:spcBef>
              <a:buClr>
                <a:srgbClr val="FF0000"/>
              </a:buClr>
              <a:buFont typeface="Wingdings" panose="05000000000000000000" pitchFamily="2" charset="2"/>
              <a:buChar char="Ø"/>
            </a:pPr>
            <a:r>
              <a:rPr lang="vi-VN" sz="2300" dirty="0" smtClean="0">
                <a:latin typeface="Arial" panose="020B0604020202020204" pitchFamily="34" charset="0"/>
                <a:cs typeface="Arial" panose="020B0604020202020204" pitchFamily="34" charset="0"/>
              </a:rPr>
              <a:t>Các </a:t>
            </a:r>
            <a:r>
              <a:rPr lang="en-US" sz="2300" dirty="0" smtClean="0">
                <a:latin typeface="Arial" panose="020B0604020202020204" pitchFamily="34" charset="0"/>
                <a:cs typeface="Arial" panose="020B0604020202020204" pitchFamily="34" charset="0"/>
              </a:rPr>
              <a:t>CSGD </a:t>
            </a:r>
            <a:r>
              <a:rPr lang="vi-VN" sz="2300" dirty="0" smtClean="0">
                <a:latin typeface="Arial" panose="020B0604020202020204" pitchFamily="34" charset="0"/>
                <a:cs typeface="Arial" panose="020B0604020202020204" pitchFamily="34" charset="0"/>
              </a:rPr>
              <a:t>ngoài </a:t>
            </a:r>
            <a:r>
              <a:rPr lang="vi-VN" sz="2300" dirty="0">
                <a:latin typeface="Arial" panose="020B0604020202020204" pitchFamily="34" charset="0"/>
                <a:cs typeface="Arial" panose="020B0604020202020204" pitchFamily="34" charset="0"/>
              </a:rPr>
              <a:t>công lập chủ động bố trí nhân viên y tế trường học chuyên trách hoặc hợp đồng với y tế cơ </a:t>
            </a:r>
            <a:r>
              <a:rPr lang="vi-VN" sz="2300" dirty="0" smtClean="0">
                <a:latin typeface="Arial" panose="020B0604020202020204" pitchFamily="34" charset="0"/>
                <a:cs typeface="Arial" panose="020B0604020202020204" pitchFamily="34" charset="0"/>
              </a:rPr>
              <a:t>sở.</a:t>
            </a:r>
            <a:r>
              <a:rPr lang="en-US" sz="2300" dirty="0" smtClean="0">
                <a:latin typeface="Arial" panose="020B0604020202020204" pitchFamily="34" charset="0"/>
                <a:cs typeface="Arial" panose="020B0604020202020204" pitchFamily="34" charset="0"/>
              </a:rPr>
              <a:t>  </a:t>
            </a:r>
            <a:endParaRPr lang="en-US" sz="23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16106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10600" cy="609600"/>
          </a:xfrm>
        </p:spPr>
        <p:txBody>
          <a:bodyPr>
            <a:normAutofit/>
          </a:bodyPr>
          <a:lstStyle/>
          <a:p>
            <a:r>
              <a:rPr lang="pt-BR" sz="3000" b="1" dirty="0" smtClean="0">
                <a:solidFill>
                  <a:srgbClr val="FF0000"/>
                </a:solidFill>
              </a:rPr>
              <a:t>CÁC NHIỆM VỤ VÀ GIẢI PHÁP CHỦ YẾU</a:t>
            </a:r>
            <a:endParaRPr lang="en-US" sz="3000" dirty="0"/>
          </a:p>
        </p:txBody>
      </p:sp>
      <p:sp>
        <p:nvSpPr>
          <p:cNvPr id="3" name="Content Placeholder 2"/>
          <p:cNvSpPr>
            <a:spLocks noGrp="1"/>
          </p:cNvSpPr>
          <p:nvPr>
            <p:ph idx="1"/>
          </p:nvPr>
        </p:nvSpPr>
        <p:spPr>
          <a:xfrm>
            <a:off x="304800" y="838200"/>
            <a:ext cx="8534400" cy="4343400"/>
          </a:xfrm>
        </p:spPr>
        <p:txBody>
          <a:bodyPr>
            <a:noAutofit/>
          </a:bodyPr>
          <a:lstStyle/>
          <a:p>
            <a:pPr marL="0" indent="0" algn="just">
              <a:spcBef>
                <a:spcPts val="200"/>
              </a:spcBef>
              <a:buNone/>
            </a:pPr>
            <a:r>
              <a:rPr lang="en-US" sz="2500" b="1" dirty="0" smtClean="0">
                <a:latin typeface="Arial" panose="020B0604020202020204" pitchFamily="34" charset="0"/>
                <a:cs typeface="Arial" panose="020B0604020202020204" pitchFamily="34" charset="0"/>
              </a:rPr>
              <a:t>3</a:t>
            </a:r>
            <a:r>
              <a:rPr lang="en-US" sz="2500" b="1" dirty="0">
                <a:latin typeface="Arial" panose="020B0604020202020204" pitchFamily="34" charset="0"/>
                <a:cs typeface="Arial" panose="020B0604020202020204" pitchFamily="34" charset="0"/>
              </a:rPr>
              <a:t>. </a:t>
            </a:r>
            <a:r>
              <a:rPr lang="vi-VN" sz="2500" b="1" dirty="0">
                <a:latin typeface="Arial" panose="020B0604020202020204" pitchFamily="34" charset="0"/>
                <a:cs typeface="Arial" panose="020B0604020202020204" pitchFamily="34" charset="0"/>
              </a:rPr>
              <a:t>Tăng cường hiệu quả công tác phối hợp liên ngành về công tác y tế trường học gắn với y tế cơ s</a:t>
            </a:r>
            <a:r>
              <a:rPr lang="en-US" sz="2500" b="1" dirty="0">
                <a:latin typeface="Arial" panose="020B0604020202020204" pitchFamily="34" charset="0"/>
                <a:cs typeface="Arial" panose="020B0604020202020204" pitchFamily="34" charset="0"/>
              </a:rPr>
              <a:t>ở</a:t>
            </a:r>
          </a:p>
          <a:p>
            <a:pPr algn="just">
              <a:spcBef>
                <a:spcPts val="200"/>
              </a:spcBef>
            </a:pPr>
            <a:r>
              <a:rPr lang="vi-VN" sz="2500" dirty="0" smtClean="0">
                <a:latin typeface="Arial" panose="020B0604020202020204" pitchFamily="34" charset="0"/>
                <a:cs typeface="Arial" panose="020B0604020202020204" pitchFamily="34" charset="0"/>
              </a:rPr>
              <a:t>Ở </a:t>
            </a:r>
            <a:r>
              <a:rPr lang="vi-VN" sz="2500" dirty="0">
                <a:latin typeface="Arial" panose="020B0604020202020204" pitchFamily="34" charset="0"/>
                <a:cs typeface="Arial" panose="020B0604020202020204" pitchFamily="34" charset="0"/>
              </a:rPr>
              <a:t>Trung ương: </a:t>
            </a:r>
            <a:endParaRPr lang="en-US" sz="2500" dirty="0" smtClean="0">
              <a:latin typeface="Arial" panose="020B0604020202020204" pitchFamily="34" charset="0"/>
              <a:cs typeface="Arial" panose="020B0604020202020204" pitchFamily="34" charset="0"/>
            </a:endParaRPr>
          </a:p>
          <a:p>
            <a:pPr lvl="1" algn="just">
              <a:spcBef>
                <a:spcPts val="200"/>
              </a:spcBef>
            </a:pPr>
            <a:r>
              <a:rPr lang="vi-VN" sz="2500" dirty="0" smtClean="0">
                <a:latin typeface="Arial" panose="020B0604020202020204" pitchFamily="34" charset="0"/>
                <a:cs typeface="Arial" panose="020B0604020202020204" pitchFamily="34" charset="0"/>
              </a:rPr>
              <a:t>Kiện </a:t>
            </a:r>
            <a:r>
              <a:rPr lang="vi-VN" sz="2500" dirty="0">
                <a:latin typeface="Arial" panose="020B0604020202020204" pitchFamily="34" charset="0"/>
                <a:cs typeface="Arial" panose="020B0604020202020204" pitchFamily="34" charset="0"/>
              </a:rPr>
              <a:t>toàn, bổ sung nguồn lực thực hiện chỉ đạo, quản lý công tác y tế trường học của Bộ </a:t>
            </a:r>
            <a:r>
              <a:rPr lang="en-US" sz="2500" dirty="0" smtClean="0">
                <a:latin typeface="Arial" panose="020B0604020202020204" pitchFamily="34" charset="0"/>
                <a:cs typeface="Arial" panose="020B0604020202020204" pitchFamily="34" charset="0"/>
              </a:rPr>
              <a:t>GDĐT </a:t>
            </a:r>
            <a:r>
              <a:rPr lang="vi-VN" sz="2500" dirty="0" smtClean="0">
                <a:latin typeface="Arial" panose="020B0604020202020204" pitchFamily="34" charset="0"/>
                <a:cs typeface="Arial" panose="020B0604020202020204" pitchFamily="34" charset="0"/>
              </a:rPr>
              <a:t>và </a:t>
            </a:r>
            <a:r>
              <a:rPr lang="vi-VN" sz="2500" dirty="0">
                <a:latin typeface="Arial" panose="020B0604020202020204" pitchFamily="34" charset="0"/>
                <a:cs typeface="Arial" panose="020B0604020202020204" pitchFamily="34" charset="0"/>
              </a:rPr>
              <a:t>Bộ Y tế. </a:t>
            </a:r>
            <a:endParaRPr lang="en-US" sz="2500" dirty="0" smtClean="0">
              <a:latin typeface="Arial" panose="020B0604020202020204" pitchFamily="34" charset="0"/>
              <a:cs typeface="Arial" panose="020B0604020202020204" pitchFamily="34" charset="0"/>
            </a:endParaRPr>
          </a:p>
          <a:p>
            <a:pPr lvl="1" algn="just">
              <a:spcBef>
                <a:spcPts val="200"/>
              </a:spcBef>
            </a:pPr>
            <a:r>
              <a:rPr lang="vi-VN" sz="2500" dirty="0" smtClean="0">
                <a:latin typeface="Arial" panose="020B0604020202020204" pitchFamily="34" charset="0"/>
                <a:cs typeface="Arial" panose="020B0604020202020204" pitchFamily="34" charset="0"/>
              </a:rPr>
              <a:t>Xây </a:t>
            </a:r>
            <a:r>
              <a:rPr lang="vi-VN" sz="2500" dirty="0">
                <a:latin typeface="Arial" panose="020B0604020202020204" pitchFamily="34" charset="0"/>
                <a:cs typeface="Arial" panose="020B0604020202020204" pitchFamily="34" charset="0"/>
              </a:rPr>
              <a:t>dựng quy chế phối hợp giữa Bộ </a:t>
            </a:r>
            <a:r>
              <a:rPr lang="en-US" sz="2500" dirty="0">
                <a:latin typeface="Arial" panose="020B0604020202020204" pitchFamily="34" charset="0"/>
                <a:cs typeface="Arial" panose="020B0604020202020204" pitchFamily="34" charset="0"/>
              </a:rPr>
              <a:t>GDĐT </a:t>
            </a:r>
            <a:r>
              <a:rPr lang="vi-VN" sz="2500" dirty="0" smtClean="0">
                <a:latin typeface="Arial" panose="020B0604020202020204" pitchFamily="34" charset="0"/>
                <a:cs typeface="Arial" panose="020B0604020202020204" pitchFamily="34" charset="0"/>
              </a:rPr>
              <a:t>với </a:t>
            </a:r>
            <a:r>
              <a:rPr lang="vi-VN" sz="2500" dirty="0">
                <a:latin typeface="Arial" panose="020B0604020202020204" pitchFamily="34" charset="0"/>
                <a:cs typeface="Arial" panose="020B0604020202020204" pitchFamily="34" charset="0"/>
              </a:rPr>
              <a:t>Bộ Y tế và Bộ </a:t>
            </a:r>
            <a:r>
              <a:rPr lang="en-US" sz="2500" dirty="0" smtClean="0">
                <a:latin typeface="Arial" panose="020B0604020202020204" pitchFamily="34" charset="0"/>
                <a:cs typeface="Arial" panose="020B0604020202020204" pitchFamily="34" charset="0"/>
              </a:rPr>
              <a:t>LĐ-TB&amp;XH </a:t>
            </a:r>
            <a:r>
              <a:rPr lang="vi-VN" sz="2500" dirty="0" smtClean="0">
                <a:latin typeface="Arial" panose="020B0604020202020204" pitchFamily="34" charset="0"/>
                <a:cs typeface="Arial" panose="020B0604020202020204" pitchFamily="34" charset="0"/>
              </a:rPr>
              <a:t>về </a:t>
            </a:r>
            <a:r>
              <a:rPr lang="vi-VN" sz="2500" dirty="0">
                <a:latin typeface="Arial" panose="020B0604020202020204" pitchFamily="34" charset="0"/>
                <a:cs typeface="Arial" panose="020B0604020202020204" pitchFamily="34" charset="0"/>
              </a:rPr>
              <a:t>công tác y tế trường </a:t>
            </a:r>
            <a:r>
              <a:rPr lang="vi-VN" sz="2500" dirty="0" smtClean="0">
                <a:latin typeface="Arial" panose="020B0604020202020204" pitchFamily="34" charset="0"/>
                <a:cs typeface="Arial" panose="020B0604020202020204" pitchFamily="34" charset="0"/>
              </a:rPr>
              <a:t>học;</a:t>
            </a:r>
            <a:endParaRPr lang="en-US" sz="2500" dirty="0">
              <a:latin typeface="Arial" panose="020B0604020202020204" pitchFamily="34" charset="0"/>
              <a:cs typeface="Arial" panose="020B0604020202020204" pitchFamily="34" charset="0"/>
            </a:endParaRPr>
          </a:p>
          <a:p>
            <a:pPr algn="just">
              <a:spcBef>
                <a:spcPts val="200"/>
              </a:spcBef>
            </a:pPr>
            <a:r>
              <a:rPr lang="vi-VN" sz="2500" dirty="0" smtClean="0">
                <a:latin typeface="Arial" panose="020B0604020202020204" pitchFamily="34" charset="0"/>
                <a:cs typeface="Arial" panose="020B0604020202020204" pitchFamily="34" charset="0"/>
              </a:rPr>
              <a:t>Ở </a:t>
            </a:r>
            <a:r>
              <a:rPr lang="vi-VN" sz="2500" dirty="0">
                <a:latin typeface="Arial" panose="020B0604020202020204" pitchFamily="34" charset="0"/>
                <a:cs typeface="Arial" panose="020B0604020202020204" pitchFamily="34" charset="0"/>
              </a:rPr>
              <a:t>địa phương: </a:t>
            </a:r>
            <a:endParaRPr lang="en-US" sz="2500" dirty="0" smtClean="0">
              <a:latin typeface="Arial" panose="020B0604020202020204" pitchFamily="34" charset="0"/>
              <a:cs typeface="Arial" panose="020B0604020202020204" pitchFamily="34" charset="0"/>
            </a:endParaRPr>
          </a:p>
          <a:p>
            <a:pPr lvl="1" algn="just">
              <a:spcBef>
                <a:spcPts val="200"/>
              </a:spcBef>
            </a:pPr>
            <a:r>
              <a:rPr lang="vi-VN" sz="2500" dirty="0" smtClean="0">
                <a:latin typeface="Arial" panose="020B0604020202020204" pitchFamily="34" charset="0"/>
                <a:cs typeface="Arial" panose="020B0604020202020204" pitchFamily="34" charset="0"/>
              </a:rPr>
              <a:t>Kiện </a:t>
            </a:r>
            <a:r>
              <a:rPr lang="vi-VN" sz="2500" dirty="0">
                <a:latin typeface="Arial" panose="020B0604020202020204" pitchFamily="34" charset="0"/>
                <a:cs typeface="Arial" panose="020B0604020202020204" pitchFamily="34" charset="0"/>
              </a:rPr>
              <a:t>toàn, duy trì hoạt động hiệu quả của Ban Chỉ đạo công tác y tế trường học cấp tỉnh, huyện, xã. </a:t>
            </a:r>
            <a:endParaRPr lang="en-US" sz="2500" dirty="0" smtClean="0">
              <a:latin typeface="Arial" panose="020B0604020202020204" pitchFamily="34" charset="0"/>
              <a:cs typeface="Arial" panose="020B0604020202020204" pitchFamily="34" charset="0"/>
            </a:endParaRPr>
          </a:p>
          <a:p>
            <a:pPr lvl="1" algn="just">
              <a:spcBef>
                <a:spcPts val="200"/>
              </a:spcBef>
            </a:pPr>
            <a:r>
              <a:rPr lang="vi-VN" sz="2500" dirty="0" smtClean="0">
                <a:latin typeface="Arial" panose="020B0604020202020204" pitchFamily="34" charset="0"/>
                <a:cs typeface="Arial" panose="020B0604020202020204" pitchFamily="34" charset="0"/>
              </a:rPr>
              <a:t>Xây </a:t>
            </a:r>
            <a:r>
              <a:rPr lang="vi-VN" sz="2500" dirty="0">
                <a:latin typeface="Arial" panose="020B0604020202020204" pitchFamily="34" charset="0"/>
                <a:cs typeface="Arial" panose="020B0604020202020204" pitchFamily="34" charset="0"/>
              </a:rPr>
              <a:t>dựng kế hoạch phối hợp liên ngành hằng </a:t>
            </a:r>
            <a:r>
              <a:rPr lang="vi-VN" sz="2500" dirty="0" smtClean="0">
                <a:latin typeface="Arial" panose="020B0604020202020204" pitchFamily="34" charset="0"/>
                <a:cs typeface="Arial" panose="020B0604020202020204" pitchFamily="34" charset="0"/>
              </a:rPr>
              <a:t>năm. </a:t>
            </a:r>
            <a:endParaRPr lang="en-US" sz="2500" dirty="0" smtClean="0">
              <a:latin typeface="Arial" panose="020B0604020202020204" pitchFamily="34" charset="0"/>
              <a:cs typeface="Arial" panose="020B0604020202020204" pitchFamily="34" charset="0"/>
            </a:endParaRPr>
          </a:p>
          <a:p>
            <a:pPr lvl="1" algn="just">
              <a:spcBef>
                <a:spcPts val="200"/>
              </a:spcBef>
            </a:pPr>
            <a:r>
              <a:rPr lang="vi-VN" sz="2500" dirty="0" smtClean="0">
                <a:latin typeface="Arial" panose="020B0604020202020204" pitchFamily="34" charset="0"/>
                <a:cs typeface="Arial" panose="020B0604020202020204" pitchFamily="34" charset="0"/>
              </a:rPr>
              <a:t>Phân </a:t>
            </a:r>
            <a:r>
              <a:rPr lang="vi-VN" sz="2500" dirty="0">
                <a:latin typeface="Arial" panose="020B0604020202020204" pitchFamily="34" charset="0"/>
                <a:cs typeface="Arial" panose="020B0604020202020204" pitchFamily="34" charset="0"/>
              </a:rPr>
              <a:t>công rõ đầu mối, trách nhiệm cụ </a:t>
            </a:r>
            <a:r>
              <a:rPr lang="vi-VN" sz="2500" dirty="0" smtClean="0">
                <a:latin typeface="Arial" panose="020B0604020202020204" pitchFamily="34" charset="0"/>
                <a:cs typeface="Arial" panose="020B0604020202020204" pitchFamily="34" charset="0"/>
              </a:rPr>
              <a:t>thể</a:t>
            </a:r>
            <a:r>
              <a:rPr lang="en-US" sz="2500" dirty="0" smtClean="0">
                <a:latin typeface="Arial" panose="020B0604020202020204" pitchFamily="34" charset="0"/>
                <a:cs typeface="Arial" panose="020B0604020202020204" pitchFamily="34" charset="0"/>
              </a:rPr>
              <a:t> </a:t>
            </a:r>
            <a:r>
              <a:rPr lang="en-US" sz="2500" dirty="0" err="1" smtClean="0">
                <a:latin typeface="Arial" panose="020B0604020202020204" pitchFamily="34" charset="0"/>
                <a:cs typeface="Arial" panose="020B0604020202020204" pitchFamily="34" charset="0"/>
              </a:rPr>
              <a:t>các</a:t>
            </a:r>
            <a:r>
              <a:rPr lang="en-US" sz="2500" dirty="0" smtClean="0">
                <a:latin typeface="Arial" panose="020B0604020202020204" pitchFamily="34" charset="0"/>
                <a:cs typeface="Arial" panose="020B0604020202020204" pitchFamily="34" charset="0"/>
              </a:rPr>
              <a:t> </a:t>
            </a:r>
            <a:r>
              <a:rPr lang="en-US" sz="2500" dirty="0" err="1" smtClean="0">
                <a:latin typeface="Arial" panose="020B0604020202020204" pitchFamily="34" charset="0"/>
                <a:cs typeface="Arial" panose="020B0604020202020204" pitchFamily="34" charset="0"/>
              </a:rPr>
              <a:t>ngành</a:t>
            </a:r>
            <a:r>
              <a:rPr lang="en-US" sz="2500" dirty="0" smtClean="0">
                <a:latin typeface="Arial" panose="020B0604020202020204" pitchFamily="34" charset="0"/>
                <a:cs typeface="Arial" panose="020B0604020202020204" pitchFamily="34" charset="0"/>
              </a:rPr>
              <a:t> </a:t>
            </a:r>
          </a:p>
          <a:p>
            <a:pPr lvl="1" algn="just">
              <a:spcBef>
                <a:spcPts val="200"/>
              </a:spcBef>
            </a:pPr>
            <a:r>
              <a:rPr lang="en-US" sz="2500" dirty="0">
                <a:latin typeface="Arial" panose="020B0604020202020204" pitchFamily="34" charset="0"/>
                <a:cs typeface="Arial" panose="020B0604020202020204" pitchFamily="34" charset="0"/>
              </a:rPr>
              <a:t>P</a:t>
            </a:r>
            <a:r>
              <a:rPr lang="vi-VN" sz="2500" dirty="0" smtClean="0">
                <a:latin typeface="Arial" panose="020B0604020202020204" pitchFamily="34" charset="0"/>
                <a:cs typeface="Arial" panose="020B0604020202020204" pitchFamily="34" charset="0"/>
              </a:rPr>
              <a:t>hát </a:t>
            </a:r>
            <a:r>
              <a:rPr lang="vi-VN" sz="2500" dirty="0">
                <a:latin typeface="Arial" panose="020B0604020202020204" pitchFamily="34" charset="0"/>
                <a:cs typeface="Arial" panose="020B0604020202020204" pitchFamily="34" charset="0"/>
              </a:rPr>
              <a:t>huy mạnh </a:t>
            </a:r>
            <a:r>
              <a:rPr lang="vi-VN" sz="2500" dirty="0" smtClean="0">
                <a:latin typeface="Arial" panose="020B0604020202020204" pitchFamily="34" charset="0"/>
                <a:cs typeface="Arial" panose="020B0604020202020204" pitchFamily="34" charset="0"/>
              </a:rPr>
              <a:t>vai </a:t>
            </a:r>
            <a:r>
              <a:rPr lang="vi-VN" sz="2500" dirty="0">
                <a:latin typeface="Arial" panose="020B0604020202020204" pitchFamily="34" charset="0"/>
                <a:cs typeface="Arial" panose="020B0604020202020204" pitchFamily="34" charset="0"/>
              </a:rPr>
              <a:t>trò của các tổ chức chính trị - </a:t>
            </a:r>
            <a:r>
              <a:rPr lang="en-US" sz="2500" dirty="0" smtClean="0">
                <a:latin typeface="Arial" panose="020B0604020202020204" pitchFamily="34" charset="0"/>
                <a:cs typeface="Arial" panose="020B0604020202020204" pitchFamily="34" charset="0"/>
              </a:rPr>
              <a:t>XH</a:t>
            </a:r>
            <a:r>
              <a:rPr lang="vi-VN" sz="2500" dirty="0" smtClean="0">
                <a:latin typeface="Arial" panose="020B0604020202020204" pitchFamily="34" charset="0"/>
                <a:cs typeface="Arial" panose="020B0604020202020204" pitchFamily="34" charset="0"/>
              </a:rPr>
              <a:t>, </a:t>
            </a:r>
            <a:r>
              <a:rPr lang="vi-VN" sz="2500" dirty="0">
                <a:latin typeface="Arial" panose="020B0604020202020204" pitchFamily="34" charset="0"/>
                <a:cs typeface="Arial" panose="020B0604020202020204" pitchFamily="34" charset="0"/>
              </a:rPr>
              <a:t>tổ chức </a:t>
            </a:r>
            <a:r>
              <a:rPr lang="en-US" sz="2500" dirty="0" smtClean="0">
                <a:latin typeface="Arial" panose="020B0604020202020204" pitchFamily="34" charset="0"/>
                <a:cs typeface="Arial" panose="020B0604020202020204" pitchFamily="34" charset="0"/>
              </a:rPr>
              <a:t>XH</a:t>
            </a:r>
            <a:r>
              <a:rPr lang="vi-VN" sz="2500" dirty="0" smtClean="0">
                <a:latin typeface="Arial" panose="020B0604020202020204" pitchFamily="34" charset="0"/>
                <a:cs typeface="Arial" panose="020B0604020202020204" pitchFamily="34" charset="0"/>
              </a:rPr>
              <a:t>, </a:t>
            </a:r>
            <a:r>
              <a:rPr lang="vi-VN" sz="2500" dirty="0">
                <a:latin typeface="Arial" panose="020B0604020202020204" pitchFamily="34" charset="0"/>
                <a:cs typeface="Arial" panose="020B0604020202020204" pitchFamily="34" charset="0"/>
              </a:rPr>
              <a:t>nghề nghiệp tham gia công tác </a:t>
            </a:r>
            <a:r>
              <a:rPr lang="en-US" sz="2500" dirty="0" smtClean="0">
                <a:latin typeface="Arial" panose="020B0604020202020204" pitchFamily="34" charset="0"/>
                <a:cs typeface="Arial" panose="020B0604020202020204" pitchFamily="34" charset="0"/>
              </a:rPr>
              <a:t>YTTH</a:t>
            </a:r>
            <a:r>
              <a:rPr lang="vi-VN" sz="2500" dirty="0" smtClean="0">
                <a:latin typeface="Arial" panose="020B0604020202020204" pitchFamily="34" charset="0"/>
                <a:cs typeface="Arial" panose="020B0604020202020204" pitchFamily="34" charset="0"/>
              </a:rPr>
              <a:t>.</a:t>
            </a:r>
            <a:endParaRPr lang="en-US" sz="2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02179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10600" cy="609600"/>
          </a:xfrm>
        </p:spPr>
        <p:txBody>
          <a:bodyPr>
            <a:normAutofit/>
          </a:bodyPr>
          <a:lstStyle/>
          <a:p>
            <a:r>
              <a:rPr lang="pt-BR" sz="3000" b="1" dirty="0" smtClean="0">
                <a:solidFill>
                  <a:srgbClr val="FF0000"/>
                </a:solidFill>
              </a:rPr>
              <a:t>CÁC NHIỆM VỤ VÀ GIẢI PHÁP CHỦ YẾU</a:t>
            </a:r>
            <a:endParaRPr lang="en-US" sz="3000" dirty="0"/>
          </a:p>
        </p:txBody>
      </p:sp>
      <p:sp>
        <p:nvSpPr>
          <p:cNvPr id="3" name="Content Placeholder 2"/>
          <p:cNvSpPr>
            <a:spLocks noGrp="1"/>
          </p:cNvSpPr>
          <p:nvPr>
            <p:ph idx="1"/>
          </p:nvPr>
        </p:nvSpPr>
        <p:spPr>
          <a:xfrm>
            <a:off x="304800" y="838200"/>
            <a:ext cx="8534400" cy="5867400"/>
          </a:xfrm>
        </p:spPr>
        <p:txBody>
          <a:bodyPr>
            <a:noAutofit/>
          </a:bodyPr>
          <a:lstStyle/>
          <a:p>
            <a:pPr marL="0" indent="0" algn="just">
              <a:buNone/>
            </a:pPr>
            <a:r>
              <a:rPr lang="en-US" sz="2400" b="1" dirty="0" smtClean="0">
                <a:latin typeface="Arial" panose="020B0604020202020204" pitchFamily="34" charset="0"/>
                <a:cs typeface="Arial" panose="020B0604020202020204" pitchFamily="34" charset="0"/>
              </a:rPr>
              <a:t>4</a:t>
            </a:r>
            <a:r>
              <a:rPr lang="vi-VN" sz="2400" b="1" dirty="0">
                <a:latin typeface="Arial" panose="020B0604020202020204" pitchFamily="34" charset="0"/>
                <a:cs typeface="Arial" panose="020B0604020202020204" pitchFamily="34" charset="0"/>
              </a:rPr>
              <a:t>. Tăng cường đ</a:t>
            </a:r>
            <a:r>
              <a:rPr lang="x-none" sz="2400" b="1" dirty="0">
                <a:latin typeface="Arial" panose="020B0604020202020204" pitchFamily="34" charset="0"/>
                <a:cs typeface="Arial" panose="020B0604020202020204" pitchFamily="34" charset="0"/>
              </a:rPr>
              <a:t>ào tạo</a:t>
            </a:r>
            <a:r>
              <a:rPr lang="vi-VN" sz="2400" b="1" dirty="0">
                <a:latin typeface="Arial" panose="020B0604020202020204" pitchFamily="34" charset="0"/>
                <a:cs typeface="Arial" panose="020B0604020202020204" pitchFamily="34" charset="0"/>
              </a:rPr>
              <a:t>, bồi dưỡng, </a:t>
            </a:r>
            <a:r>
              <a:rPr lang="x-none" sz="2400" b="1" dirty="0">
                <a:latin typeface="Arial" panose="020B0604020202020204" pitchFamily="34" charset="0"/>
                <a:cs typeface="Arial" panose="020B0604020202020204" pitchFamily="34" charset="0"/>
              </a:rPr>
              <a:t>nâng cao năng lực</a:t>
            </a:r>
            <a:r>
              <a:rPr lang="vi-VN" sz="2400" b="1" dirty="0">
                <a:latin typeface="Arial" panose="020B0604020202020204" pitchFamily="34" charset="0"/>
                <a:cs typeface="Arial" panose="020B0604020202020204" pitchFamily="34" charset="0"/>
              </a:rPr>
              <a:t> chuyên môn, nghiệp vụ cho </a:t>
            </a:r>
            <a:r>
              <a:rPr lang="en-US" sz="2400" b="1" dirty="0" smtClean="0">
                <a:latin typeface="Arial" panose="020B0604020202020204" pitchFamily="34" charset="0"/>
                <a:cs typeface="Arial" panose="020B0604020202020204" pitchFamily="34" charset="0"/>
              </a:rPr>
              <a:t>CB, NV</a:t>
            </a:r>
            <a:r>
              <a:rPr lang="vi-VN" sz="2400" b="1" dirty="0" smtClean="0">
                <a:latin typeface="Arial" panose="020B0604020202020204" pitchFamily="34" charset="0"/>
                <a:cs typeface="Arial" panose="020B0604020202020204" pitchFamily="34" charset="0"/>
              </a:rPr>
              <a:t>làm </a:t>
            </a:r>
            <a:r>
              <a:rPr lang="vi-VN" sz="2400" b="1" dirty="0">
                <a:latin typeface="Arial" panose="020B0604020202020204" pitchFamily="34" charset="0"/>
                <a:cs typeface="Arial" panose="020B0604020202020204" pitchFamily="34" charset="0"/>
              </a:rPr>
              <a:t>công tác </a:t>
            </a:r>
            <a:r>
              <a:rPr lang="en-US" sz="2400" b="1" dirty="0" smtClean="0">
                <a:latin typeface="Arial" panose="020B0604020202020204" pitchFamily="34" charset="0"/>
                <a:cs typeface="Arial" panose="020B0604020202020204" pitchFamily="34" charset="0"/>
              </a:rPr>
              <a:t>YTTH</a:t>
            </a:r>
            <a:endParaRPr lang="en-US" sz="2400" b="1" dirty="0">
              <a:latin typeface="Arial" panose="020B0604020202020204" pitchFamily="34" charset="0"/>
              <a:cs typeface="Arial" panose="020B0604020202020204" pitchFamily="34" charset="0"/>
            </a:endParaRPr>
          </a:p>
          <a:p>
            <a:pPr marL="457200" indent="-457200" algn="just">
              <a:buFont typeface="+mj-lt"/>
              <a:buAutoNum type="alphaLcParenR"/>
            </a:pPr>
            <a:r>
              <a:rPr lang="vi-VN" sz="2400" dirty="0" smtClean="0">
                <a:latin typeface="Arial" panose="020B0604020202020204" pitchFamily="34" charset="0"/>
                <a:cs typeface="Arial" panose="020B0604020202020204" pitchFamily="34" charset="0"/>
              </a:rPr>
              <a:t>Xây </a:t>
            </a:r>
            <a:r>
              <a:rPr lang="vi-VN" sz="2400" dirty="0">
                <a:latin typeface="Arial" panose="020B0604020202020204" pitchFamily="34" charset="0"/>
                <a:cs typeface="Arial" panose="020B0604020202020204" pitchFamily="34" charset="0"/>
              </a:rPr>
              <a:t>dựng chương trình, tài liệu bồi dưỡng cán bộ, nhân viên làm công tác y tế trường học trong các cơ sở giáo dục và y tế cơ sở, phù hợp với từng đối </a:t>
            </a:r>
            <a:r>
              <a:rPr lang="vi-VN" sz="2400" dirty="0" smtClean="0">
                <a:latin typeface="Arial" panose="020B0604020202020204" pitchFamily="34" charset="0"/>
                <a:cs typeface="Arial" panose="020B0604020202020204" pitchFamily="34" charset="0"/>
              </a:rPr>
              <a:t>tượng</a:t>
            </a:r>
            <a:r>
              <a:rPr lang="en-US" sz="2400" dirty="0" smtClean="0">
                <a:latin typeface="Arial" panose="020B0604020202020204" pitchFamily="34" charset="0"/>
                <a:cs typeface="Arial" panose="020B0604020202020204" pitchFamily="34" charset="0"/>
              </a:rPr>
              <a:t>:</a:t>
            </a:r>
          </a:p>
          <a:p>
            <a:pPr lvl="1" algn="just"/>
            <a:r>
              <a:rPr lang="en-US" sz="2000" dirty="0" err="1" smtClean="0">
                <a:latin typeface="Arial" panose="020B0604020202020204" pitchFamily="34" charset="0"/>
                <a:cs typeface="Arial" panose="020B0604020202020204" pitchFamily="34" charset="0"/>
              </a:rPr>
              <a:t>Bộ</a:t>
            </a:r>
            <a:r>
              <a:rPr lang="en-US" sz="2000" dirty="0" smtClean="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GDĐT </a:t>
            </a:r>
            <a:r>
              <a:rPr lang="en-US" sz="2000" dirty="0" err="1">
                <a:latin typeface="Arial" panose="020B0604020202020204" pitchFamily="34" charset="0"/>
                <a:cs typeface="Arial" panose="020B0604020202020204" pitchFamily="34" charset="0"/>
              </a:rPr>
              <a:t>đang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chủ</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trì</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xây</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dựng</a:t>
            </a:r>
            <a:r>
              <a:rPr lang="en-US" sz="2000" dirty="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khung</a:t>
            </a:r>
            <a:r>
              <a:rPr lang="en-US" sz="2000" dirty="0" smtClean="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Chương</a:t>
            </a:r>
            <a:r>
              <a:rPr lang="en-US" sz="2000" dirty="0" smtClean="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trình</a:t>
            </a:r>
            <a:r>
              <a:rPr lang="en-US" sz="2000" dirty="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bồi</a:t>
            </a:r>
            <a:r>
              <a:rPr lang="en-US" sz="2000" dirty="0" smtClean="0">
                <a:latin typeface="Arial" panose="020B0604020202020204" pitchFamily="34" charset="0"/>
                <a:cs typeface="Arial" panose="020B0604020202020204" pitchFamily="34" charset="0"/>
              </a:rPr>
              <a:t> </a:t>
            </a:r>
            <a:r>
              <a:rPr lang="en-US" sz="2000" dirty="0" err="1" smtClean="0">
                <a:latin typeface="Arial" panose="020B0604020202020204" pitchFamily="34" charset="0"/>
                <a:cs typeface="Arial" panose="020B0604020202020204" pitchFamily="34" charset="0"/>
              </a:rPr>
              <a:t>dưỡng</a:t>
            </a:r>
            <a:r>
              <a:rPr lang="en-US" sz="2000" dirty="0" smtClean="0">
                <a:latin typeface="Arial" panose="020B0604020202020204" pitchFamily="34" charset="0"/>
                <a:cs typeface="Arial" panose="020B0604020202020204" pitchFamily="34" charset="0"/>
              </a:rPr>
              <a:t>.</a:t>
            </a:r>
          </a:p>
          <a:p>
            <a:pPr marL="457200" lvl="1" indent="0" algn="just">
              <a:buNone/>
            </a:pPr>
            <a:r>
              <a:rPr lang="en-US" sz="2400" dirty="0" err="1" smtClean="0">
                <a:latin typeface="Arial" panose="020B0604020202020204" pitchFamily="34" charset="0"/>
                <a:cs typeface="Arial" panose="020B0604020202020204" pitchFamily="34" charset="0"/>
              </a:rPr>
              <a:t>Căn</a:t>
            </a:r>
            <a:r>
              <a:rPr lang="en-US" sz="2400" dirty="0" smtClean="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cứ</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vào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Chương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trình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khung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các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Sở</a:t>
            </a:r>
            <a:r>
              <a:rPr lang="en-US" sz="2400" dirty="0">
                <a:latin typeface="Arial" panose="020B0604020202020204" pitchFamily="34" charset="0"/>
                <a:cs typeface="Arial" panose="020B0604020202020204" pitchFamily="34" charset="0"/>
              </a:rPr>
              <a:t> GDĐT </a:t>
            </a:r>
            <a:r>
              <a:rPr lang="en-US" sz="2400" dirty="0" err="1">
                <a:latin typeface="Arial" panose="020B0604020202020204" pitchFamily="34" charset="0"/>
                <a:cs typeface="Arial" panose="020B0604020202020204" pitchFamily="34" charset="0"/>
              </a:rPr>
              <a:t>phối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hợp</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với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Sở</a:t>
            </a:r>
            <a:r>
              <a:rPr lang="en-US" sz="2400" dirty="0">
                <a:latin typeface="Arial" panose="020B0604020202020204" pitchFamily="34" charset="0"/>
                <a:cs typeface="Arial" panose="020B0604020202020204" pitchFamily="34" charset="0"/>
              </a:rPr>
              <a:t> Y </a:t>
            </a:r>
            <a:r>
              <a:rPr lang="en-US" sz="2400" dirty="0" err="1">
                <a:latin typeface="Arial" panose="020B0604020202020204" pitchFamily="34" charset="0"/>
                <a:cs typeface="Arial" panose="020B0604020202020204" pitchFamily="34" charset="0"/>
              </a:rPr>
              <a:t>tế</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các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Trường</a:t>
            </a:r>
            <a:r>
              <a:rPr lang="en-US" sz="2400" dirty="0">
                <a:latin typeface="Arial" panose="020B0604020202020204" pitchFamily="34" charset="0"/>
                <a:cs typeface="Arial" panose="020B0604020202020204" pitchFamily="34" charset="0"/>
              </a:rPr>
              <a:t> ĐH Y </a:t>
            </a:r>
            <a:r>
              <a:rPr lang="en-US" sz="2400" dirty="0" err="1">
                <a:latin typeface="Arial" panose="020B0604020202020204" pitchFamily="34" charset="0"/>
                <a:cs typeface="Arial" panose="020B0604020202020204" pitchFamily="34" charset="0"/>
              </a:rPr>
              <a:t>tổ</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chức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bồi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dưỡng</a:t>
            </a:r>
            <a:r>
              <a:rPr lang="vi-VN" sz="2400" dirty="0">
                <a:latin typeface="Arial" panose="020B0604020202020204" pitchFamily="34" charset="0"/>
                <a:cs typeface="Arial" panose="020B0604020202020204" pitchFamily="34" charset="0"/>
              </a:rPr>
              <a:t> cho cán bộ, nhân viên làm công tác y tế trường học trong các cơ sở giáo dục theo từng đối tượng.</a:t>
            </a:r>
            <a:endParaRPr lang="en-US" sz="2400" dirty="0">
              <a:latin typeface="Arial" panose="020B0604020202020204" pitchFamily="34" charset="0"/>
              <a:cs typeface="Arial" panose="020B0604020202020204" pitchFamily="34" charset="0"/>
            </a:endParaRPr>
          </a:p>
          <a:p>
            <a:pPr marL="457200" indent="-457200" algn="just">
              <a:buFont typeface="+mj-lt"/>
              <a:buAutoNum type="alphaLcParenR"/>
            </a:pPr>
            <a:r>
              <a:rPr lang="en-US" sz="2400" dirty="0" err="1" smtClean="0">
                <a:latin typeface="Arial" panose="020B0604020202020204" pitchFamily="34" charset="0"/>
                <a:cs typeface="Arial" panose="020B0604020202020204" pitchFamily="34" charset="0"/>
              </a:rPr>
              <a:t>Bộ</a:t>
            </a:r>
            <a:r>
              <a:rPr lang="en-US" sz="2400" dirty="0" smtClean="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Y </a:t>
            </a:r>
            <a:r>
              <a:rPr lang="en-US" sz="2400" dirty="0" err="1">
                <a:latin typeface="Arial" panose="020B0604020202020204" pitchFamily="34" charset="0"/>
                <a:cs typeface="Arial" panose="020B0604020202020204" pitchFamily="34" charset="0"/>
              </a:rPr>
              <a:t>tế</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chủ</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trì</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hướng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dẫn</a:t>
            </a:r>
            <a:r>
              <a:rPr lang="en-US" sz="2400" dirty="0">
                <a:latin typeface="Arial" panose="020B0604020202020204" pitchFamily="34" charset="0"/>
                <a:cs typeface="Arial" panose="020B0604020202020204" pitchFamily="34" charset="0"/>
              </a:rPr>
              <a:t> t</a:t>
            </a:r>
            <a:r>
              <a:rPr lang="vi-VN" sz="2400" dirty="0">
                <a:latin typeface="Arial" panose="020B0604020202020204" pitchFamily="34" charset="0"/>
                <a:cs typeface="Arial" panose="020B0604020202020204" pitchFamily="34" charset="0"/>
              </a:rPr>
              <a:t>ổ chức bồi dưỡng về công tác y tế trường học cho cán bộ trạm y tế </a:t>
            </a:r>
            <a:r>
              <a:rPr lang="en-US" sz="2400" dirty="0" err="1">
                <a:latin typeface="Arial" panose="020B0604020202020204" pitchFamily="34" charset="0"/>
                <a:cs typeface="Arial" panose="020B0604020202020204" pitchFamily="34" charset="0"/>
              </a:rPr>
              <a:t>cấp</a:t>
            </a:r>
            <a:r>
              <a:rPr lang="en-US" sz="2400" dirty="0">
                <a:latin typeface="Arial" panose="020B0604020202020204" pitchFamily="34" charset="0"/>
                <a:cs typeface="Arial" panose="020B0604020202020204" pitchFamily="34" charset="0"/>
              </a:rPr>
              <a:t> </a:t>
            </a:r>
            <a:r>
              <a:rPr lang="vi-VN" sz="2400" dirty="0">
                <a:latin typeface="Arial" panose="020B0604020202020204" pitchFamily="34" charset="0"/>
                <a:cs typeface="Arial" panose="020B0604020202020204" pitchFamily="34" charset="0"/>
              </a:rPr>
              <a:t>xã và y tế thôn, bản. </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548634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10600" cy="609600"/>
          </a:xfrm>
        </p:spPr>
        <p:txBody>
          <a:bodyPr>
            <a:normAutofit/>
          </a:bodyPr>
          <a:lstStyle/>
          <a:p>
            <a:r>
              <a:rPr lang="pt-BR" sz="3000" b="1" dirty="0" smtClean="0">
                <a:solidFill>
                  <a:srgbClr val="FF0000"/>
                </a:solidFill>
              </a:rPr>
              <a:t>CÁC NHIỆM VỤ VÀ GIẢI PHÁP CHỦ YẾU</a:t>
            </a:r>
            <a:endParaRPr lang="en-US" sz="3000" dirty="0"/>
          </a:p>
        </p:txBody>
      </p:sp>
      <p:sp>
        <p:nvSpPr>
          <p:cNvPr id="3" name="Content Placeholder 2"/>
          <p:cNvSpPr>
            <a:spLocks noGrp="1"/>
          </p:cNvSpPr>
          <p:nvPr>
            <p:ph idx="1"/>
          </p:nvPr>
        </p:nvSpPr>
        <p:spPr>
          <a:xfrm>
            <a:off x="304800" y="990600"/>
            <a:ext cx="8534400" cy="4343400"/>
          </a:xfrm>
        </p:spPr>
        <p:txBody>
          <a:bodyPr>
            <a:noAutofit/>
          </a:bodyPr>
          <a:lstStyle/>
          <a:p>
            <a:pPr marL="0" indent="0" algn="just">
              <a:buNone/>
            </a:pPr>
            <a:r>
              <a:rPr lang="en-US" sz="2400" b="1" dirty="0" smtClean="0">
                <a:latin typeface="Arial" panose="020B0604020202020204" pitchFamily="34" charset="0"/>
                <a:cs typeface="Arial" panose="020B0604020202020204" pitchFamily="34" charset="0"/>
              </a:rPr>
              <a:t>5</a:t>
            </a:r>
            <a:r>
              <a:rPr lang="vi-VN" sz="2400" b="1" dirty="0">
                <a:latin typeface="Arial" panose="020B0604020202020204" pitchFamily="34" charset="0"/>
                <a:cs typeface="Arial" panose="020B0604020202020204" pitchFamily="34" charset="0"/>
              </a:rPr>
              <a:t>. Tăng cường cơ sở vật chất, trang thiết bị y tế và huy động xã hội hóa về </a:t>
            </a:r>
            <a:r>
              <a:rPr lang="en-US" sz="2400" b="1" dirty="0" smtClean="0">
                <a:latin typeface="Arial" panose="020B0604020202020204" pitchFamily="34" charset="0"/>
                <a:cs typeface="Arial" panose="020B0604020202020204" pitchFamily="34" charset="0"/>
              </a:rPr>
              <a:t>YTTH </a:t>
            </a:r>
            <a:r>
              <a:rPr lang="vi-VN" sz="2400" b="1" dirty="0" smtClean="0">
                <a:latin typeface="Arial" panose="020B0604020202020204" pitchFamily="34" charset="0"/>
                <a:cs typeface="Arial" panose="020B0604020202020204" pitchFamily="34" charset="0"/>
              </a:rPr>
              <a:t>trong </a:t>
            </a:r>
            <a:r>
              <a:rPr lang="vi-VN" sz="2400" b="1" dirty="0">
                <a:latin typeface="Arial" panose="020B0604020202020204" pitchFamily="34" charset="0"/>
                <a:cs typeface="Arial" panose="020B0604020202020204" pitchFamily="34" charset="0"/>
              </a:rPr>
              <a:t>các cơ sở giáo dục</a:t>
            </a:r>
            <a:endParaRPr lang="en-US" sz="2400" dirty="0">
              <a:latin typeface="Arial" panose="020B0604020202020204" pitchFamily="34" charset="0"/>
              <a:cs typeface="Arial" panose="020B0604020202020204" pitchFamily="34" charset="0"/>
            </a:endParaRPr>
          </a:p>
          <a:p>
            <a:pPr marL="457200" indent="-457200" algn="just">
              <a:buFont typeface="+mj-lt"/>
              <a:buAutoNum type="alphaLcParenR"/>
            </a:pPr>
            <a:r>
              <a:rPr lang="vi-VN" sz="2400" dirty="0" smtClean="0">
                <a:latin typeface="Arial" panose="020B0604020202020204" pitchFamily="34" charset="0"/>
                <a:cs typeface="Arial" panose="020B0604020202020204" pitchFamily="34" charset="0"/>
              </a:rPr>
              <a:t>Rà </a:t>
            </a:r>
            <a:r>
              <a:rPr lang="vi-VN" sz="2400" dirty="0">
                <a:latin typeface="Arial" panose="020B0604020202020204" pitchFamily="34" charset="0"/>
                <a:cs typeface="Arial" panose="020B0604020202020204" pitchFamily="34" charset="0"/>
              </a:rPr>
              <a:t>soát, đầu tư, cải tạo nâng cấp, bổ sung trang thiết bị (phòng y tế, giường, tủ thuốc, dụng cụ sơ cấp cứu, cơ số thuốc, sổ sách, tài liệu truyền thông,…) phục vụ công tác y tế trường học của các cơ sở giáo dục phù hợp với thực tế quy mô học sinh, nhu cầu của từng cấp học và diễn biến tình hình dịch, bệnh, tật liên quan đến học sinh trên cơ sở lồng ghép vào </a:t>
            </a:r>
            <a:r>
              <a:rPr lang="en-US" sz="2400" dirty="0" err="1" smtClean="0">
                <a:latin typeface="Arial" panose="020B0604020202020204" pitchFamily="34" charset="0"/>
                <a:cs typeface="Arial" panose="020B0604020202020204" pitchFamily="34" charset="0"/>
              </a:rPr>
              <a:t>các</a:t>
            </a:r>
            <a:r>
              <a:rPr lang="en-US" sz="2400" dirty="0" smtClean="0">
                <a:latin typeface="Arial" panose="020B0604020202020204" pitchFamily="34" charset="0"/>
                <a:cs typeface="Arial" panose="020B0604020202020204" pitchFamily="34" charset="0"/>
              </a:rPr>
              <a:t> </a:t>
            </a:r>
            <a:r>
              <a:rPr lang="vi-VN" sz="2400" dirty="0" smtClean="0">
                <a:latin typeface="Arial" panose="020B0604020202020204" pitchFamily="34" charset="0"/>
                <a:cs typeface="Arial" panose="020B0604020202020204" pitchFamily="34" charset="0"/>
              </a:rPr>
              <a:t>Chương </a:t>
            </a:r>
            <a:r>
              <a:rPr lang="vi-VN" sz="2400" dirty="0">
                <a:latin typeface="Arial" panose="020B0604020202020204" pitchFamily="34" charset="0"/>
                <a:cs typeface="Arial" panose="020B0604020202020204" pitchFamily="34" charset="0"/>
              </a:rPr>
              <a:t>trình mục tiêu quốc </a:t>
            </a:r>
            <a:r>
              <a:rPr lang="vi-VN" sz="2400" dirty="0" smtClean="0">
                <a:latin typeface="Arial" panose="020B0604020202020204" pitchFamily="34" charset="0"/>
                <a:cs typeface="Arial" panose="020B0604020202020204" pitchFamily="34" charset="0"/>
              </a:rPr>
              <a:t>gia.</a:t>
            </a:r>
            <a:endParaRPr lang="en-US" sz="2400" dirty="0">
              <a:latin typeface="Arial" panose="020B0604020202020204" pitchFamily="34" charset="0"/>
              <a:cs typeface="Arial" panose="020B0604020202020204" pitchFamily="34" charset="0"/>
            </a:endParaRPr>
          </a:p>
          <a:p>
            <a:pPr marL="457200" indent="-457200" algn="just">
              <a:buFont typeface="+mj-lt"/>
              <a:buAutoNum type="alphaLcParenR"/>
            </a:pPr>
            <a:r>
              <a:rPr lang="vi-VN" sz="2400" dirty="0" smtClean="0">
                <a:latin typeface="Arial" panose="020B0604020202020204" pitchFamily="34" charset="0"/>
                <a:cs typeface="Arial" panose="020B0604020202020204" pitchFamily="34" charset="0"/>
              </a:rPr>
              <a:t>Có</a:t>
            </a:r>
            <a:r>
              <a:rPr lang="vi-VN" sz="2400" dirty="0">
                <a:latin typeface="Arial" panose="020B0604020202020204" pitchFamily="34" charset="0"/>
                <a:cs typeface="Arial" panose="020B0604020202020204" pitchFamily="34" charset="0"/>
              </a:rPr>
              <a:t> cơ chế khuyến khích hệ thống y tế ngoài công lập tham gia vào công tác chăm sóc sức khỏe ban đầu cho học sinh trong các cơ sở giáo </a:t>
            </a:r>
            <a:r>
              <a:rPr lang="vi-VN" sz="2400" dirty="0" smtClean="0">
                <a:latin typeface="Arial" panose="020B0604020202020204" pitchFamily="34" charset="0"/>
                <a:cs typeface="Arial" panose="020B0604020202020204" pitchFamily="34" charset="0"/>
              </a:rPr>
              <a:t>dục.</a:t>
            </a:r>
            <a:endParaRPr lang="en-US" sz="2400" dirty="0">
              <a:latin typeface="Arial" panose="020B0604020202020204" pitchFamily="34" charset="0"/>
              <a:cs typeface="Arial" panose="020B0604020202020204" pitchFamily="34" charset="0"/>
            </a:endParaRPr>
          </a:p>
          <a:p>
            <a:pPr marL="457200" indent="-457200" algn="just">
              <a:buFont typeface="+mj-lt"/>
              <a:buAutoNum type="alphaLcParenR"/>
            </a:pPr>
            <a:r>
              <a:rPr lang="vi-VN" sz="2400" dirty="0" smtClean="0">
                <a:latin typeface="Arial" panose="020B0604020202020204" pitchFamily="34" charset="0"/>
                <a:cs typeface="Arial" panose="020B0604020202020204" pitchFamily="34" charset="0"/>
              </a:rPr>
              <a:t>Huy </a:t>
            </a:r>
            <a:r>
              <a:rPr lang="vi-VN" sz="2400" dirty="0">
                <a:latin typeface="Arial" panose="020B0604020202020204" pitchFamily="34" charset="0"/>
                <a:cs typeface="Arial" panose="020B0604020202020204" pitchFamily="34" charset="0"/>
              </a:rPr>
              <a:t>động đầu tư của cá nhân, tổ chức, doanh nghiệp cho công tác y tế trường </a:t>
            </a:r>
            <a:r>
              <a:rPr lang="vi-VN" sz="2400" dirty="0" smtClean="0">
                <a:latin typeface="Arial" panose="020B0604020202020204" pitchFamily="34" charset="0"/>
                <a:cs typeface="Arial" panose="020B0604020202020204" pitchFamily="34" charset="0"/>
              </a:rPr>
              <a:t>học</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314909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610600" cy="609600"/>
          </a:xfrm>
        </p:spPr>
        <p:txBody>
          <a:bodyPr>
            <a:normAutofit/>
          </a:bodyPr>
          <a:lstStyle/>
          <a:p>
            <a:r>
              <a:rPr lang="pt-BR" sz="3000" b="1" dirty="0" smtClean="0">
                <a:solidFill>
                  <a:srgbClr val="FF0000"/>
                </a:solidFill>
              </a:rPr>
              <a:t>CÁC NHIỆM VỤ VÀ GIẢI PHÁP CHỦ YẾU</a:t>
            </a:r>
            <a:endParaRPr lang="en-US" sz="3000" dirty="0"/>
          </a:p>
        </p:txBody>
      </p:sp>
      <p:sp>
        <p:nvSpPr>
          <p:cNvPr id="3" name="Content Placeholder 2"/>
          <p:cNvSpPr>
            <a:spLocks noGrp="1"/>
          </p:cNvSpPr>
          <p:nvPr>
            <p:ph idx="1"/>
          </p:nvPr>
        </p:nvSpPr>
        <p:spPr>
          <a:xfrm>
            <a:off x="304800" y="990600"/>
            <a:ext cx="8534400" cy="4343400"/>
          </a:xfrm>
        </p:spPr>
        <p:txBody>
          <a:bodyPr>
            <a:noAutofit/>
          </a:bodyPr>
          <a:lstStyle/>
          <a:p>
            <a:pPr marL="0" indent="0" algn="just">
              <a:buNone/>
            </a:pPr>
            <a:r>
              <a:rPr lang="nl-NL" sz="2300" b="1" dirty="0" smtClean="0">
                <a:latin typeface="Arial" panose="020B0604020202020204" pitchFamily="34" charset="0"/>
                <a:cs typeface="Arial" panose="020B0604020202020204" pitchFamily="34" charset="0"/>
              </a:rPr>
              <a:t>6</a:t>
            </a:r>
            <a:r>
              <a:rPr lang="nl-NL" sz="2300" b="1" dirty="0">
                <a:latin typeface="Arial" panose="020B0604020202020204" pitchFamily="34" charset="0"/>
                <a:cs typeface="Arial" panose="020B0604020202020204" pitchFamily="34" charset="0"/>
              </a:rPr>
              <a:t>. </a:t>
            </a:r>
            <a:r>
              <a:rPr lang="vi-VN" sz="2300" b="1" dirty="0">
                <a:latin typeface="Arial" panose="020B0604020202020204" pitchFamily="34" charset="0"/>
                <a:cs typeface="Arial" panose="020B0604020202020204" pitchFamily="34" charset="0"/>
              </a:rPr>
              <a:t>Tăng cường các hoạt động tuyên truyền, giáo dục, nâng cao nhận thức </a:t>
            </a:r>
            <a:r>
              <a:rPr lang="vi-VN" sz="2300" b="1" dirty="0" smtClean="0">
                <a:latin typeface="Arial" panose="020B0604020202020204" pitchFamily="34" charset="0"/>
                <a:cs typeface="Arial" panose="020B0604020202020204" pitchFamily="34" charset="0"/>
              </a:rPr>
              <a:t>về </a:t>
            </a:r>
            <a:r>
              <a:rPr lang="vi-VN" sz="2300" b="1" dirty="0">
                <a:latin typeface="Arial" panose="020B0604020202020204" pitchFamily="34" charset="0"/>
                <a:cs typeface="Arial" panose="020B0604020202020204" pitchFamily="34" charset="0"/>
              </a:rPr>
              <a:t>chính sách </a:t>
            </a:r>
            <a:r>
              <a:rPr lang="en-US" sz="2300" b="1" dirty="0" smtClean="0">
                <a:latin typeface="Arial" panose="020B0604020202020204" pitchFamily="34" charset="0"/>
                <a:cs typeface="Arial" panose="020B0604020202020204" pitchFamily="34" charset="0"/>
              </a:rPr>
              <a:t>YTTH </a:t>
            </a:r>
            <a:r>
              <a:rPr lang="vi-VN" sz="2300" b="1" dirty="0" smtClean="0">
                <a:latin typeface="Arial" panose="020B0604020202020204" pitchFamily="34" charset="0"/>
                <a:cs typeface="Arial" panose="020B0604020202020204" pitchFamily="34" charset="0"/>
              </a:rPr>
              <a:t>trong </a:t>
            </a:r>
            <a:r>
              <a:rPr lang="vi-VN" sz="2300" b="1" dirty="0">
                <a:latin typeface="Arial" panose="020B0604020202020204" pitchFamily="34" charset="0"/>
                <a:cs typeface="Arial" panose="020B0604020202020204" pitchFamily="34" charset="0"/>
              </a:rPr>
              <a:t>các </a:t>
            </a:r>
            <a:r>
              <a:rPr lang="en-US" sz="2300" b="1" dirty="0" smtClean="0">
                <a:latin typeface="Arial" panose="020B0604020202020204" pitchFamily="34" charset="0"/>
                <a:cs typeface="Arial" panose="020B0604020202020204" pitchFamily="34" charset="0"/>
              </a:rPr>
              <a:t>CSGD</a:t>
            </a:r>
            <a:endParaRPr lang="en-US" sz="2300" b="1" dirty="0">
              <a:latin typeface="Arial" panose="020B0604020202020204" pitchFamily="34" charset="0"/>
              <a:cs typeface="Arial" panose="020B0604020202020204" pitchFamily="34" charset="0"/>
            </a:endParaRPr>
          </a:p>
          <a:p>
            <a:pPr marL="457200" indent="-457200" algn="just">
              <a:buFont typeface="+mj-lt"/>
              <a:buAutoNum type="alphaLcParenR"/>
            </a:pPr>
            <a:r>
              <a:rPr lang="vi-VN" sz="2300" dirty="0" smtClean="0">
                <a:latin typeface="Arial" panose="020B0604020202020204" pitchFamily="34" charset="0"/>
                <a:cs typeface="Arial" panose="020B0604020202020204" pitchFamily="34" charset="0"/>
              </a:rPr>
              <a:t>Tổ </a:t>
            </a:r>
            <a:r>
              <a:rPr lang="vi-VN" sz="2300" dirty="0">
                <a:latin typeface="Arial" panose="020B0604020202020204" pitchFamily="34" charset="0"/>
                <a:cs typeface="Arial" panose="020B0604020202020204" pitchFamily="34" charset="0"/>
              </a:rPr>
              <a:t>chức tuyên truyền nâng cao nhận thức của các ngành, các cấp, các tổ chức, cá nhân liên quan về tầm quan trọng </a:t>
            </a:r>
            <a:r>
              <a:rPr lang="nl-NL" sz="2300" dirty="0">
                <a:latin typeface="Arial" panose="020B0604020202020204" pitchFamily="34" charset="0"/>
                <a:cs typeface="Arial" panose="020B0604020202020204" pitchFamily="34" charset="0"/>
              </a:rPr>
              <a:t>của</a:t>
            </a:r>
            <a:r>
              <a:rPr lang="vi-VN" sz="2300" dirty="0">
                <a:latin typeface="Arial" panose="020B0604020202020204" pitchFamily="34" charset="0"/>
                <a:cs typeface="Arial" panose="020B0604020202020204" pitchFamily="34" charset="0"/>
              </a:rPr>
              <a:t> các chính sách y tế trường học</a:t>
            </a:r>
            <a:r>
              <a:rPr lang="nl-NL" sz="2300" dirty="0">
                <a:latin typeface="Arial" panose="020B0604020202020204" pitchFamily="34" charset="0"/>
                <a:cs typeface="Arial" panose="020B0604020202020204" pitchFamily="34" charset="0"/>
              </a:rPr>
              <a:t>; biên soạn, phát hành các tài liệu và tổ chức truyền thông giáo dục sức khỏe với nội dung phù hợp theo từng độ tuổi của học sinh và điều kiện cụ thể của từng địa phương trên cơ sở lồng ghép vào các chương trình, giáo trình, tài liệu đào tạo, bồi dưỡng, tuyên truyền, kiểm tra, đánh giá nhằm đảm bảo hiệu quả nhiệm vụ chăm sóc sức khỏe học </a:t>
            </a:r>
            <a:r>
              <a:rPr lang="nl-NL" sz="2300" dirty="0" smtClean="0">
                <a:latin typeface="Arial" panose="020B0604020202020204" pitchFamily="34" charset="0"/>
                <a:cs typeface="Arial" panose="020B0604020202020204" pitchFamily="34" charset="0"/>
              </a:rPr>
              <a:t>sinh.</a:t>
            </a:r>
            <a:endParaRPr lang="en-US" sz="2300" dirty="0">
              <a:latin typeface="Arial" panose="020B0604020202020204" pitchFamily="34" charset="0"/>
              <a:cs typeface="Arial" panose="020B0604020202020204" pitchFamily="34" charset="0"/>
            </a:endParaRPr>
          </a:p>
          <a:p>
            <a:pPr marL="457200" indent="-457200" algn="just">
              <a:buFont typeface="+mj-lt"/>
              <a:buAutoNum type="alphaLcParenR"/>
            </a:pPr>
            <a:r>
              <a:rPr lang="vi-VN" sz="2300" dirty="0" smtClean="0">
                <a:latin typeface="Arial" panose="020B0604020202020204" pitchFamily="34" charset="0"/>
                <a:cs typeface="Arial" panose="020B0604020202020204" pitchFamily="34" charset="0"/>
              </a:rPr>
              <a:t>Tăng </a:t>
            </a:r>
            <a:r>
              <a:rPr lang="vi-VN" sz="2300" dirty="0">
                <a:latin typeface="Arial" panose="020B0604020202020204" pitchFamily="34" charset="0"/>
                <a:cs typeface="Arial" panose="020B0604020202020204" pitchFamily="34" charset="0"/>
              </a:rPr>
              <a:t>cường vai trò, trách nhiệm của hệ thống y tế cơ sở trong các hoạt động truyền thông nâng cao nhận thức,</a:t>
            </a:r>
            <a:r>
              <a:rPr lang="nl-NL" sz="2300" dirty="0">
                <a:latin typeface="Arial" panose="020B0604020202020204" pitchFamily="34" charset="0"/>
                <a:cs typeface="Arial" panose="020B0604020202020204" pitchFamily="34" charset="0"/>
              </a:rPr>
              <a:t> kỹ năng tự bảo vệ và chăm sóc,</a:t>
            </a:r>
            <a:r>
              <a:rPr lang="vi-VN" sz="2300" dirty="0">
                <a:latin typeface="Arial" panose="020B0604020202020204" pitchFamily="34" charset="0"/>
                <a:cs typeface="Arial" panose="020B0604020202020204" pitchFamily="34" charset="0"/>
              </a:rPr>
              <a:t> thay đổi hành vi của học sinh để nâng cao sức khỏe, các hoạt động về y tế dự phòng, </a:t>
            </a:r>
            <a:r>
              <a:rPr lang="en-US" sz="2300" dirty="0" smtClean="0">
                <a:latin typeface="Arial" panose="020B0604020202020204" pitchFamily="34" charset="0"/>
                <a:cs typeface="Arial" panose="020B0604020202020204" pitchFamily="34" charset="0"/>
              </a:rPr>
              <a:t>CSSKBĐ </a:t>
            </a:r>
            <a:r>
              <a:rPr lang="vi-VN" sz="2300" dirty="0" smtClean="0">
                <a:latin typeface="Arial" panose="020B0604020202020204" pitchFamily="34" charset="0"/>
                <a:cs typeface="Arial" panose="020B0604020202020204" pitchFamily="34" charset="0"/>
              </a:rPr>
              <a:t>trong </a:t>
            </a:r>
            <a:r>
              <a:rPr lang="vi-VN" sz="2300" dirty="0">
                <a:latin typeface="Arial" panose="020B0604020202020204" pitchFamily="34" charset="0"/>
                <a:cs typeface="Arial" panose="020B0604020202020204" pitchFamily="34" charset="0"/>
              </a:rPr>
              <a:t>các cơ sở giáo dục</a:t>
            </a:r>
            <a:r>
              <a:rPr lang="nl-NL" sz="2300" dirty="0">
                <a:latin typeface="Arial" panose="020B0604020202020204" pitchFamily="34" charset="0"/>
                <a:cs typeface="Arial" panose="020B0604020202020204" pitchFamily="34" charset="0"/>
              </a:rPr>
              <a:t>./.</a:t>
            </a:r>
            <a:endParaRPr lang="en-US" sz="23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245827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438400"/>
            <a:ext cx="8153400" cy="1188244"/>
          </a:xfrm>
        </p:spPr>
        <p:txBody>
          <a:bodyPr>
            <a:noAutofit/>
          </a:bodyPr>
          <a:lstStyle/>
          <a:p>
            <a:r>
              <a:rPr lang="en-US" sz="3000" b="1" dirty="0">
                <a:solidFill>
                  <a:srgbClr val="FF0000"/>
                </a:solidFill>
                <a:latin typeface="Arial" panose="020B0604020202020204" pitchFamily="34" charset="0"/>
                <a:cs typeface="Arial" panose="020B0604020202020204" pitchFamily="34" charset="0"/>
              </a:rPr>
              <a:t>NÂNG CAO NĂNG LỰC </a:t>
            </a:r>
            <a:r>
              <a:rPr lang="vi-VN" sz="3000" b="1" dirty="0">
                <a:solidFill>
                  <a:srgbClr val="FF0000"/>
                </a:solidFill>
                <a:latin typeface="Arial" panose="020B0604020202020204" pitchFamily="34" charset="0"/>
                <a:cs typeface="Arial" panose="020B0604020202020204" pitchFamily="34" charset="0"/>
              </a:rPr>
              <a:t>CHO </a:t>
            </a:r>
            <a:r>
              <a:rPr lang="en-US" sz="3000" b="1" dirty="0">
                <a:solidFill>
                  <a:srgbClr val="FF0000"/>
                </a:solidFill>
                <a:latin typeface="Arial" panose="020B0604020202020204" pitchFamily="34" charset="0"/>
                <a:cs typeface="Arial" panose="020B0604020202020204" pitchFamily="34" charset="0"/>
              </a:rPr>
              <a:t>NHÂN VIÊN </a:t>
            </a:r>
            <a:br>
              <a:rPr lang="en-US" sz="3000" b="1" dirty="0">
                <a:solidFill>
                  <a:srgbClr val="FF0000"/>
                </a:solidFill>
                <a:latin typeface="Arial" panose="020B0604020202020204" pitchFamily="34" charset="0"/>
                <a:cs typeface="Arial" panose="020B0604020202020204" pitchFamily="34" charset="0"/>
              </a:rPr>
            </a:br>
            <a:r>
              <a:rPr lang="en-US" sz="3000" b="1" dirty="0">
                <a:solidFill>
                  <a:srgbClr val="FF0000"/>
                </a:solidFill>
                <a:latin typeface="Arial" panose="020B0604020202020204" pitchFamily="34" charset="0"/>
                <a:cs typeface="Arial" panose="020B0604020202020204" pitchFamily="34" charset="0"/>
              </a:rPr>
              <a:t>Y TẾ TRƯỜNG HỌC </a:t>
            </a:r>
            <a:r>
              <a:rPr lang="vi-VN" sz="3000" b="1" dirty="0">
                <a:solidFill>
                  <a:srgbClr val="FF0000"/>
                </a:solidFill>
                <a:latin typeface="Arial" panose="020B0604020202020204" pitchFamily="34" charset="0"/>
                <a:cs typeface="Arial" panose="020B0604020202020204" pitchFamily="34" charset="0"/>
              </a:rPr>
              <a:t>TRONG CÁC CƠ SỞ GIÁO DỤC MẦM NON VÀ PHỔ THÔNG </a:t>
            </a:r>
            <a:endParaRPr lang="en-US" sz="3000" b="1" dirty="0">
              <a:solidFill>
                <a:srgbClr val="FF0000"/>
              </a:solidFill>
              <a:latin typeface="Arial" panose="020B060402020202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C0A842DD-2339-4AA5-8D79-F30442B84699}"/>
              </a:ext>
            </a:extLst>
          </p:cNvPr>
          <p:cNvSpPr>
            <a:spLocks noGrp="1"/>
          </p:cNvSpPr>
          <p:nvPr>
            <p:ph type="sldNum" sz="quarter" idx="12"/>
          </p:nvPr>
        </p:nvSpPr>
        <p:spPr/>
        <p:txBody>
          <a:bodyPr/>
          <a:lstStyle/>
          <a:p>
            <a:fld id="{C095D1BB-4319-4CBD-BB20-F7ADE7D39F36}" type="slidenum">
              <a:rPr lang="en-US" sz="3000" smtClean="0">
                <a:latin typeface="Arial" panose="020B0604020202020204" pitchFamily="34" charset="0"/>
                <a:cs typeface="Arial" panose="020B0604020202020204" pitchFamily="34" charset="0"/>
              </a:rPr>
              <a:t>16</a:t>
            </a:fld>
            <a:endParaRPr lang="en-US" sz="3000">
              <a:latin typeface="Arial" panose="020B0604020202020204" pitchFamily="34" charset="0"/>
              <a:cs typeface="Arial" panose="020B0604020202020204" pitchFamily="34" charset="0"/>
            </a:endParaRPr>
          </a:p>
        </p:txBody>
      </p:sp>
      <p:sp>
        <p:nvSpPr>
          <p:cNvPr id="7" name="Title 1"/>
          <p:cNvSpPr txBox="1">
            <a:spLocks/>
          </p:cNvSpPr>
          <p:nvPr/>
        </p:nvSpPr>
        <p:spPr>
          <a:xfrm>
            <a:off x="1371600" y="1676400"/>
            <a:ext cx="7315200" cy="400050"/>
          </a:xfrm>
          <a:prstGeom prst="rect">
            <a:avLst/>
          </a:prstGeom>
        </p:spPr>
        <p:txBody>
          <a:bodyPr vert="horz" lIns="68580" tIns="34290" rIns="68580" bIns="3429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000" b="1" dirty="0">
                <a:solidFill>
                  <a:srgbClr val="C00000"/>
                </a:solidFill>
                <a:latin typeface="Arial" panose="020B0604020202020204" pitchFamily="34" charset="0"/>
                <a:cs typeface="Arial" panose="020B0604020202020204" pitchFamily="34" charset="0"/>
              </a:rPr>
              <a:t>KHUNG CH</a:t>
            </a:r>
            <a:r>
              <a:rPr lang="vi-VN" sz="3000" b="1" dirty="0">
                <a:solidFill>
                  <a:srgbClr val="C00000"/>
                </a:solidFill>
                <a:latin typeface="Arial" panose="020B0604020202020204" pitchFamily="34" charset="0"/>
                <a:cs typeface="Arial" panose="020B0604020202020204" pitchFamily="34" charset="0"/>
              </a:rPr>
              <a:t>Ư</a:t>
            </a:r>
            <a:r>
              <a:rPr lang="en-US" sz="3000" b="1" dirty="0">
                <a:solidFill>
                  <a:srgbClr val="C00000"/>
                </a:solidFill>
                <a:latin typeface="Arial" panose="020B0604020202020204" pitchFamily="34" charset="0"/>
                <a:cs typeface="Arial" panose="020B0604020202020204" pitchFamily="34" charset="0"/>
              </a:rPr>
              <a:t>ƠNG TRÌNH BỒI D</a:t>
            </a:r>
            <a:r>
              <a:rPr lang="vi-VN" sz="3000" b="1" dirty="0">
                <a:solidFill>
                  <a:srgbClr val="C00000"/>
                </a:solidFill>
                <a:latin typeface="Arial" panose="020B0604020202020204" pitchFamily="34" charset="0"/>
                <a:cs typeface="Arial" panose="020B0604020202020204" pitchFamily="34" charset="0"/>
              </a:rPr>
              <a:t>Ư</a:t>
            </a:r>
            <a:r>
              <a:rPr lang="en-US" sz="3000" b="1" dirty="0">
                <a:solidFill>
                  <a:srgbClr val="C00000"/>
                </a:solidFill>
                <a:latin typeface="Arial" panose="020B0604020202020204" pitchFamily="34" charset="0"/>
                <a:cs typeface="Arial" panose="020B0604020202020204" pitchFamily="34" charset="0"/>
              </a:rPr>
              <a:t>ỠNG</a:t>
            </a:r>
          </a:p>
        </p:txBody>
      </p:sp>
      <p:sp>
        <p:nvSpPr>
          <p:cNvPr id="8" name="Title 1">
            <a:extLst>
              <a:ext uri="{FF2B5EF4-FFF2-40B4-BE49-F238E27FC236}">
                <a16:creationId xmlns:a16="http://schemas.microsoft.com/office/drawing/2014/main" id="{E2E098C4-D38E-4D0A-BE85-852B836A0D7F}"/>
              </a:ext>
            </a:extLst>
          </p:cNvPr>
          <p:cNvSpPr txBox="1">
            <a:spLocks/>
          </p:cNvSpPr>
          <p:nvPr/>
        </p:nvSpPr>
        <p:spPr>
          <a:xfrm>
            <a:off x="1752600" y="381000"/>
            <a:ext cx="6115050" cy="400050"/>
          </a:xfrm>
          <a:prstGeom prst="rect">
            <a:avLst/>
          </a:prstGeom>
        </p:spPr>
        <p:txBody>
          <a:bodyPr vert="horz" lIns="68580" tIns="34290" rIns="68580" bIns="3429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500" b="1" dirty="0">
                <a:latin typeface="Arial" panose="020B0604020202020204" pitchFamily="34" charset="0"/>
                <a:cs typeface="Arial" panose="020B0604020202020204" pitchFamily="34" charset="0"/>
              </a:rPr>
              <a:t>BỘ GIÁO DỤC VÀ ĐÀO TẠO</a:t>
            </a:r>
          </a:p>
        </p:txBody>
      </p:sp>
      <p:cxnSp>
        <p:nvCxnSpPr>
          <p:cNvPr id="12" name="Straight Connector 11">
            <a:extLst>
              <a:ext uri="{FF2B5EF4-FFF2-40B4-BE49-F238E27FC236}">
                <a16:creationId xmlns:a16="http://schemas.microsoft.com/office/drawing/2014/main" id="{E7A6D0C9-CD39-4B29-A8EA-3AC9E70F75B7}"/>
              </a:ext>
            </a:extLst>
          </p:cNvPr>
          <p:cNvCxnSpPr/>
          <p:nvPr/>
        </p:nvCxnSpPr>
        <p:spPr>
          <a:xfrm>
            <a:off x="3886200" y="914400"/>
            <a:ext cx="1485900" cy="0"/>
          </a:xfrm>
          <a:prstGeom prst="line">
            <a:avLst/>
          </a:prstGeom>
          <a:ln w="19050"/>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7182989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914400"/>
            <a:ext cx="6172200" cy="594122"/>
          </a:xfrm>
        </p:spPr>
        <p:txBody>
          <a:bodyPr>
            <a:normAutofit fontScale="90000"/>
          </a:bodyPr>
          <a:lstStyle/>
          <a:p>
            <a:r>
              <a:rPr lang="pt-BR" b="1" dirty="0">
                <a:solidFill>
                  <a:srgbClr val="FF0000"/>
                </a:solidFill>
                <a:latin typeface="Arial" panose="020B0604020202020204" pitchFamily="34" charset="0"/>
                <a:cs typeface="Arial" panose="020B0604020202020204" pitchFamily="34" charset="0"/>
              </a:rPr>
              <a:t>ĐỐI T</a:t>
            </a:r>
            <a:r>
              <a:rPr lang="vi-VN" b="1" dirty="0">
                <a:solidFill>
                  <a:srgbClr val="FF0000"/>
                </a:solidFill>
                <a:latin typeface="Arial" panose="020B0604020202020204" pitchFamily="34" charset="0"/>
                <a:cs typeface="Arial" panose="020B0604020202020204" pitchFamily="34" charset="0"/>
              </a:rPr>
              <a:t>Ư</a:t>
            </a:r>
            <a:r>
              <a:rPr lang="en-US" b="1" dirty="0">
                <a:solidFill>
                  <a:srgbClr val="FF0000"/>
                </a:solidFill>
                <a:latin typeface="Arial" panose="020B0604020202020204" pitchFamily="34" charset="0"/>
                <a:cs typeface="Arial" panose="020B0604020202020204" pitchFamily="34" charset="0"/>
              </a:rPr>
              <a:t>ỢNG</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09600" y="1905000"/>
            <a:ext cx="8001000" cy="3257550"/>
          </a:xfrm>
        </p:spPr>
        <p:txBody>
          <a:bodyPr>
            <a:normAutofit/>
          </a:bodyPr>
          <a:lstStyle/>
          <a:p>
            <a:pPr marL="385763" indent="-385763" algn="just">
              <a:buFont typeface="+mj-lt"/>
              <a:buAutoNum type="arabicPeriod"/>
            </a:pPr>
            <a:r>
              <a:rPr lang="en-US" dirty="0" err="1">
                <a:latin typeface="Arial" panose="020B0604020202020204" pitchFamily="34" charset="0"/>
                <a:cs typeface="Arial" panose="020B0604020202020204" pitchFamily="34" charset="0"/>
              </a:rPr>
              <a:t>Nhân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viên</a:t>
            </a:r>
            <a:r>
              <a:rPr lang="en-US" dirty="0">
                <a:latin typeface="Arial" panose="020B0604020202020204" pitchFamily="34" charset="0"/>
                <a:cs typeface="Arial" panose="020B0604020202020204" pitchFamily="34" charset="0"/>
              </a:rPr>
              <a:t> y </a:t>
            </a:r>
            <a:r>
              <a:rPr lang="en-US" dirty="0" err="1">
                <a:latin typeface="Arial" panose="020B0604020202020204" pitchFamily="34" charset="0"/>
                <a:cs typeface="Arial" panose="020B0604020202020204" pitchFamily="34" charset="0"/>
              </a:rPr>
              <a:t>tế</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trường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học</a:t>
            </a:r>
            <a:r>
              <a:rPr lang="en-US" dirty="0">
                <a:latin typeface="Arial" panose="020B0604020202020204" pitchFamily="34" charset="0"/>
                <a:cs typeface="Arial" panose="020B0604020202020204" pitchFamily="34" charset="0"/>
              </a:rPr>
              <a:t> </a:t>
            </a:r>
            <a:r>
              <a:rPr lang="en-US" i="1" dirty="0" err="1">
                <a:solidFill>
                  <a:srgbClr val="FF0000"/>
                </a:solidFill>
                <a:latin typeface="Arial" panose="020B0604020202020204" pitchFamily="34" charset="0"/>
                <a:cs typeface="Arial" panose="020B0604020202020204" pitchFamily="34" charset="0"/>
              </a:rPr>
              <a:t>chuyên</a:t>
            </a:r>
            <a:r>
              <a:rPr lang="en-US" i="1" dirty="0">
                <a:solidFill>
                  <a:srgbClr val="FF0000"/>
                </a:solidFill>
                <a:latin typeface="Arial" panose="020B0604020202020204" pitchFamily="34" charset="0"/>
                <a:cs typeface="Arial" panose="020B0604020202020204" pitchFamily="34" charset="0"/>
              </a:rPr>
              <a:t> </a:t>
            </a:r>
            <a:r>
              <a:rPr lang="en-US" i="1" dirty="0" err="1">
                <a:solidFill>
                  <a:srgbClr val="FF0000"/>
                </a:solidFill>
                <a:latin typeface="Arial" panose="020B0604020202020204" pitchFamily="34" charset="0"/>
                <a:cs typeface="Arial" panose="020B0604020202020204" pitchFamily="34" charset="0"/>
              </a:rPr>
              <a:t>trách</a:t>
            </a:r>
            <a:r>
              <a:rPr lang="en-US" i="1" dirty="0">
                <a:solidFill>
                  <a:srgbClr val="FF0000"/>
                </a:solidFill>
                <a:latin typeface="Arial" panose="020B0604020202020204" pitchFamily="34" charset="0"/>
                <a:cs typeface="Arial" panose="020B0604020202020204" pitchFamily="34" charset="0"/>
              </a:rPr>
              <a:t>.</a:t>
            </a:r>
          </a:p>
          <a:p>
            <a:pPr marL="385763" indent="-385763" algn="just">
              <a:buFont typeface="+mj-lt"/>
              <a:buAutoNum type="arabicPeriod"/>
            </a:pPr>
            <a:r>
              <a:rPr lang="en-US" dirty="0" err="1">
                <a:latin typeface="Arial" panose="020B0604020202020204" pitchFamily="34" charset="0"/>
                <a:cs typeface="Arial" panose="020B0604020202020204" pitchFamily="34" charset="0"/>
              </a:rPr>
              <a:t>Cán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bộ</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giáo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viên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nhân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viên</a:t>
            </a:r>
            <a:r>
              <a:rPr lang="en-US" dirty="0">
                <a:latin typeface="Arial" panose="020B0604020202020204" pitchFamily="34" charset="0"/>
                <a:cs typeface="Arial" panose="020B0604020202020204" pitchFamily="34" charset="0"/>
              </a:rPr>
              <a:t> </a:t>
            </a:r>
            <a:r>
              <a:rPr lang="en-US" i="1" dirty="0" err="1">
                <a:solidFill>
                  <a:srgbClr val="FF0000"/>
                </a:solidFill>
                <a:latin typeface="Arial" panose="020B0604020202020204" pitchFamily="34" charset="0"/>
                <a:cs typeface="Arial" panose="020B0604020202020204" pitchFamily="34" charset="0"/>
              </a:rPr>
              <a:t>kiêm</a:t>
            </a:r>
            <a:r>
              <a:rPr lang="en-US" i="1" dirty="0">
                <a:solidFill>
                  <a:srgbClr val="FF0000"/>
                </a:solidFill>
                <a:latin typeface="Arial" panose="020B0604020202020204" pitchFamily="34" charset="0"/>
                <a:cs typeface="Arial" panose="020B0604020202020204" pitchFamily="34" charset="0"/>
              </a:rPr>
              <a:t> </a:t>
            </a:r>
            <a:r>
              <a:rPr lang="en-US" i="1" dirty="0" err="1">
                <a:solidFill>
                  <a:srgbClr val="FF0000"/>
                </a:solidFill>
                <a:latin typeface="Arial" panose="020B0604020202020204" pitchFamily="34" charset="0"/>
                <a:cs typeface="Arial" panose="020B0604020202020204" pitchFamily="34" charset="0"/>
              </a:rPr>
              <a:t>nhiệm</a:t>
            </a:r>
            <a:r>
              <a:rPr lang="en-US" i="1" dirty="0">
                <a:solidFill>
                  <a:srgbClr val="FF0000"/>
                </a:solidFill>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công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tác</a:t>
            </a:r>
            <a:r>
              <a:rPr lang="en-US" dirty="0">
                <a:latin typeface="Arial" panose="020B0604020202020204" pitchFamily="34" charset="0"/>
                <a:cs typeface="Arial" panose="020B0604020202020204" pitchFamily="34" charset="0"/>
              </a:rPr>
              <a:t> y </a:t>
            </a:r>
            <a:r>
              <a:rPr lang="en-US" dirty="0" err="1">
                <a:latin typeface="Arial" panose="020B0604020202020204" pitchFamily="34" charset="0"/>
                <a:cs typeface="Arial" panose="020B0604020202020204" pitchFamily="34" charset="0"/>
              </a:rPr>
              <a:t>tế</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trường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học</a:t>
            </a:r>
            <a:r>
              <a:rPr lang="vi-VN"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pPr marL="0" indent="0" algn="just">
              <a:buNone/>
            </a:pPr>
            <a:r>
              <a:rPr lang="en-US" dirty="0">
                <a:latin typeface="Arial" panose="020B0604020202020204" pitchFamily="34" charset="0"/>
                <a:cs typeface="Arial" panose="020B0604020202020204" pitchFamily="34" charset="0"/>
              </a:rPr>
              <a:t>(</a:t>
            </a:r>
            <a:r>
              <a:rPr lang="en-US" dirty="0" err="1">
                <a:latin typeface="Arial" panose="020B0604020202020204" pitchFamily="34" charset="0"/>
                <a:cs typeface="Arial" panose="020B0604020202020204" pitchFamily="34" charset="0"/>
              </a:rPr>
              <a:t>Sau</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đây</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gọi</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chung</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là</a:t>
            </a:r>
            <a:r>
              <a:rPr lang="en-US" dirty="0">
                <a:latin typeface="Arial" panose="020B0604020202020204" pitchFamily="34" charset="0"/>
                <a:cs typeface="Arial" panose="020B0604020202020204" pitchFamily="34" charset="0"/>
              </a:rPr>
              <a:t> </a:t>
            </a:r>
            <a:r>
              <a:rPr lang="en-US" b="1" i="1" dirty="0" err="1">
                <a:solidFill>
                  <a:srgbClr val="FF0000"/>
                </a:solidFill>
                <a:latin typeface="Arial" panose="020B0604020202020204" pitchFamily="34" charset="0"/>
                <a:cs typeface="Arial" panose="020B0604020202020204" pitchFamily="34" charset="0"/>
              </a:rPr>
              <a:t>nhân</a:t>
            </a:r>
            <a:r>
              <a:rPr lang="en-US" b="1" i="1" dirty="0">
                <a:solidFill>
                  <a:srgbClr val="FF0000"/>
                </a:solidFill>
                <a:latin typeface="Arial" panose="020B0604020202020204" pitchFamily="34" charset="0"/>
                <a:cs typeface="Arial" panose="020B0604020202020204" pitchFamily="34" charset="0"/>
              </a:rPr>
              <a:t> </a:t>
            </a:r>
            <a:r>
              <a:rPr lang="en-US" b="1" i="1" dirty="0" err="1">
                <a:solidFill>
                  <a:srgbClr val="FF0000"/>
                </a:solidFill>
                <a:latin typeface="Arial" panose="020B0604020202020204" pitchFamily="34" charset="0"/>
                <a:cs typeface="Arial" panose="020B0604020202020204" pitchFamily="34" charset="0"/>
              </a:rPr>
              <a:t>viên</a:t>
            </a:r>
            <a:r>
              <a:rPr lang="en-US" b="1" i="1" dirty="0">
                <a:solidFill>
                  <a:srgbClr val="FF0000"/>
                </a:solidFill>
                <a:latin typeface="Arial" panose="020B0604020202020204" pitchFamily="34" charset="0"/>
                <a:cs typeface="Arial" panose="020B0604020202020204" pitchFamily="34" charset="0"/>
              </a:rPr>
              <a:t> y </a:t>
            </a:r>
            <a:r>
              <a:rPr lang="en-US" b="1" i="1" dirty="0" err="1">
                <a:solidFill>
                  <a:srgbClr val="FF0000"/>
                </a:solidFill>
                <a:latin typeface="Arial" panose="020B0604020202020204" pitchFamily="34" charset="0"/>
                <a:cs typeface="Arial" panose="020B0604020202020204" pitchFamily="34" charset="0"/>
              </a:rPr>
              <a:t>tế</a:t>
            </a:r>
            <a:r>
              <a:rPr lang="en-US" b="1" i="1" dirty="0">
                <a:solidFill>
                  <a:srgbClr val="FF0000"/>
                </a:solidFill>
                <a:latin typeface="Arial" panose="020B0604020202020204" pitchFamily="34" charset="0"/>
                <a:cs typeface="Arial" panose="020B0604020202020204" pitchFamily="34" charset="0"/>
              </a:rPr>
              <a:t> </a:t>
            </a:r>
            <a:r>
              <a:rPr lang="en-US" b="1" i="1" dirty="0" err="1">
                <a:solidFill>
                  <a:srgbClr val="FF0000"/>
                </a:solidFill>
                <a:latin typeface="Arial" panose="020B0604020202020204" pitchFamily="34" charset="0"/>
                <a:cs typeface="Arial" panose="020B0604020202020204" pitchFamily="34" charset="0"/>
              </a:rPr>
              <a:t>trường</a:t>
            </a:r>
            <a:r>
              <a:rPr lang="en-US" b="1" i="1" dirty="0">
                <a:solidFill>
                  <a:srgbClr val="FF0000"/>
                </a:solidFill>
                <a:latin typeface="Arial" panose="020B0604020202020204" pitchFamily="34" charset="0"/>
                <a:cs typeface="Arial" panose="020B0604020202020204" pitchFamily="34" charset="0"/>
              </a:rPr>
              <a:t> </a:t>
            </a:r>
            <a:r>
              <a:rPr lang="en-US" b="1" i="1" dirty="0" err="1">
                <a:solidFill>
                  <a:srgbClr val="FF0000"/>
                </a:solidFill>
                <a:latin typeface="Arial" panose="020B0604020202020204" pitchFamily="34" charset="0"/>
                <a:cs typeface="Arial" panose="020B0604020202020204" pitchFamily="34" charset="0"/>
              </a:rPr>
              <a:t>học</a:t>
            </a:r>
            <a:r>
              <a:rPr lang="en-US" dirty="0">
                <a:latin typeface="Arial" panose="020B0604020202020204" pitchFamily="34" charset="0"/>
                <a:cs typeface="Arial" panose="020B0604020202020204" pitchFamily="34" charset="0"/>
              </a:rPr>
              <a:t>)</a:t>
            </a:r>
            <a:endParaRPr lang="vi-VN" dirty="0">
              <a:latin typeface="Arial" panose="020B0604020202020204" pitchFamily="34" charset="0"/>
              <a:cs typeface="Arial" panose="020B0604020202020204" pitchFamily="34" charset="0"/>
            </a:endParaRPr>
          </a:p>
          <a:p>
            <a:pPr algn="just">
              <a:buFont typeface="Wingdings" panose="05000000000000000000" pitchFamily="2" charset="2"/>
              <a:buChar char="v"/>
            </a:pPr>
            <a:endParaRPr lang="pt-BR" b="1" i="1" dirty="0">
              <a:latin typeface="Arial" panose="020B0604020202020204" pitchFamily="34" charset="0"/>
              <a:cs typeface="Arial" panose="020B0604020202020204" pitchFamily="34" charset="0"/>
            </a:endParaRPr>
          </a:p>
          <a:p>
            <a:pPr marL="0" indent="0" algn="just">
              <a:buNone/>
            </a:pPr>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17</a:t>
            </a:fld>
            <a:endParaRPr lang="en-US" dirty="0"/>
          </a:p>
        </p:txBody>
      </p:sp>
    </p:spTree>
    <p:extLst>
      <p:ext uri="{BB962C8B-B14F-4D97-AF65-F5344CB8AC3E}">
        <p14:creationId xmlns:p14="http://schemas.microsoft.com/office/powerpoint/2010/main" val="41257371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838200"/>
            <a:ext cx="6172200" cy="857250"/>
          </a:xfrm>
        </p:spPr>
        <p:txBody>
          <a:bodyPr>
            <a:normAutofit fontScale="90000"/>
          </a:bodyPr>
          <a:lstStyle/>
          <a:p>
            <a:r>
              <a:rPr lang="pt-BR" b="1" dirty="0">
                <a:solidFill>
                  <a:srgbClr val="FF0000"/>
                </a:solidFill>
              </a:rPr>
              <a:t>PHẠM VI ÁP DỤNG</a:t>
            </a:r>
            <a:r>
              <a:rPr lang="pt-BR" b="1" dirty="0"/>
              <a:t/>
            </a:r>
            <a:br>
              <a:rPr lang="pt-BR" b="1" dirty="0"/>
            </a:br>
            <a:endParaRPr lang="en-US" dirty="0"/>
          </a:p>
        </p:txBody>
      </p:sp>
      <p:sp>
        <p:nvSpPr>
          <p:cNvPr id="3" name="Content Placeholder 2"/>
          <p:cNvSpPr>
            <a:spLocks noGrp="1"/>
          </p:cNvSpPr>
          <p:nvPr>
            <p:ph idx="1"/>
          </p:nvPr>
        </p:nvSpPr>
        <p:spPr>
          <a:xfrm>
            <a:off x="914400" y="1905000"/>
            <a:ext cx="8305800" cy="3257550"/>
          </a:xfrm>
        </p:spPr>
        <p:txBody>
          <a:bodyPr>
            <a:normAutofit fontScale="92500" lnSpcReduction="10000"/>
          </a:bodyPr>
          <a:lstStyle/>
          <a:p>
            <a:pPr marL="385763" indent="-385763" algn="just">
              <a:buFont typeface="+mj-lt"/>
              <a:buAutoNum type="arabicPeriod"/>
            </a:pPr>
            <a:r>
              <a:rPr lang="en-US" dirty="0">
                <a:latin typeface="Arial" panose="020B0604020202020204" pitchFamily="34" charset="0"/>
                <a:cs typeface="Arial" panose="020B0604020202020204" pitchFamily="34" charset="0"/>
              </a:rPr>
              <a:t>C</a:t>
            </a:r>
            <a:r>
              <a:rPr lang="vi-VN" dirty="0">
                <a:latin typeface="Arial" panose="020B0604020202020204" pitchFamily="34" charset="0"/>
                <a:cs typeface="Arial" panose="020B0604020202020204" pitchFamily="34" charset="0"/>
              </a:rPr>
              <a:t>ác cơ sở giáo dục </a:t>
            </a:r>
            <a:r>
              <a:rPr lang="vi-VN" b="1" i="1" dirty="0">
                <a:solidFill>
                  <a:srgbClr val="FF0000"/>
                </a:solidFill>
                <a:latin typeface="Arial" panose="020B0604020202020204" pitchFamily="34" charset="0"/>
                <a:cs typeface="Arial" panose="020B0604020202020204" pitchFamily="34" charset="0"/>
              </a:rPr>
              <a:t>mầm non</a:t>
            </a:r>
            <a:endParaRPr lang="en-US" b="1" i="1" dirty="0">
              <a:solidFill>
                <a:srgbClr val="FF0000"/>
              </a:solidFill>
              <a:latin typeface="Arial" panose="020B0604020202020204" pitchFamily="34" charset="0"/>
              <a:cs typeface="Arial" panose="020B0604020202020204" pitchFamily="34" charset="0"/>
            </a:endParaRPr>
          </a:p>
          <a:p>
            <a:pPr marL="385763" indent="-385763" algn="just">
              <a:buFont typeface="+mj-lt"/>
              <a:buAutoNum type="arabicPeriod"/>
            </a:pPr>
            <a:r>
              <a:rPr lang="en-US" dirty="0" err="1">
                <a:latin typeface="Arial" panose="020B0604020202020204" pitchFamily="34" charset="0"/>
                <a:cs typeface="Arial" panose="020B0604020202020204" pitchFamily="34" charset="0"/>
              </a:rPr>
              <a:t>Các</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cơ</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sở</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giáo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dục</a:t>
            </a:r>
            <a:r>
              <a:rPr lang="vi-VN" dirty="0">
                <a:latin typeface="Arial" panose="020B0604020202020204" pitchFamily="34" charset="0"/>
                <a:cs typeface="Arial" panose="020B0604020202020204" pitchFamily="34" charset="0"/>
              </a:rPr>
              <a:t> </a:t>
            </a:r>
            <a:r>
              <a:rPr lang="vi-VN" b="1" i="1" dirty="0">
                <a:solidFill>
                  <a:srgbClr val="FF0000"/>
                </a:solidFill>
                <a:latin typeface="Arial" panose="020B0604020202020204" pitchFamily="34" charset="0"/>
                <a:cs typeface="Arial" panose="020B0604020202020204" pitchFamily="34" charset="0"/>
              </a:rPr>
              <a:t>phổ thông</a:t>
            </a:r>
            <a:endParaRPr lang="en-US" b="1" i="1" dirty="0">
              <a:solidFill>
                <a:srgbClr val="FF0000"/>
              </a:solidFill>
              <a:latin typeface="Arial" panose="020B0604020202020204" pitchFamily="34" charset="0"/>
              <a:cs typeface="Arial" panose="020B0604020202020204" pitchFamily="34" charset="0"/>
            </a:endParaRPr>
          </a:p>
          <a:p>
            <a:pPr marL="385763" indent="-385763" algn="just">
              <a:buFont typeface="+mj-lt"/>
              <a:buAutoNum type="arabicPeriod"/>
            </a:pPr>
            <a:r>
              <a:rPr lang="en-US" dirty="0" err="1">
                <a:latin typeface="Arial" panose="020B0604020202020204" pitchFamily="34" charset="0"/>
                <a:cs typeface="Arial" panose="020B0604020202020204" pitchFamily="34" charset="0"/>
              </a:rPr>
              <a:t>Các</a:t>
            </a:r>
            <a:r>
              <a:rPr lang="en-US" dirty="0">
                <a:latin typeface="Arial" panose="020B0604020202020204" pitchFamily="34" charset="0"/>
                <a:cs typeface="Arial" panose="020B0604020202020204" pitchFamily="34" charset="0"/>
              </a:rPr>
              <a:t> c</a:t>
            </a:r>
            <a:r>
              <a:rPr lang="vi-VN" dirty="0">
                <a:latin typeface="Arial" panose="020B0604020202020204" pitchFamily="34" charset="0"/>
                <a:cs typeface="Arial" panose="020B0604020202020204" pitchFamily="34" charset="0"/>
              </a:rPr>
              <a:t>ơ</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sở</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giáo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dục</a:t>
            </a:r>
            <a:r>
              <a:rPr lang="en-US" dirty="0">
                <a:latin typeface="Arial" panose="020B0604020202020204" pitchFamily="34" charset="0"/>
                <a:cs typeface="Arial" panose="020B0604020202020204" pitchFamily="34" charset="0"/>
              </a:rPr>
              <a:t> </a:t>
            </a:r>
            <a:r>
              <a:rPr lang="en-US" b="1" i="1" dirty="0" err="1">
                <a:solidFill>
                  <a:srgbClr val="FF0000"/>
                </a:solidFill>
                <a:latin typeface="Arial" panose="020B0604020202020204" pitchFamily="34" charset="0"/>
                <a:cs typeface="Arial" panose="020B0604020202020204" pitchFamily="34" charset="0"/>
              </a:rPr>
              <a:t>chuyên</a:t>
            </a:r>
            <a:r>
              <a:rPr lang="en-US" b="1" i="1" dirty="0">
                <a:solidFill>
                  <a:srgbClr val="FF0000"/>
                </a:solidFill>
                <a:latin typeface="Arial" panose="020B0604020202020204" pitchFamily="34" charset="0"/>
                <a:cs typeface="Arial" panose="020B0604020202020204" pitchFamily="34" charset="0"/>
              </a:rPr>
              <a:t> </a:t>
            </a:r>
            <a:r>
              <a:rPr lang="en-US" b="1" i="1" dirty="0" err="1">
                <a:solidFill>
                  <a:srgbClr val="FF0000"/>
                </a:solidFill>
                <a:latin typeface="Arial" panose="020B0604020202020204" pitchFamily="34" charset="0"/>
                <a:cs typeface="Arial" panose="020B0604020202020204" pitchFamily="34" charset="0"/>
              </a:rPr>
              <a:t>biệt</a:t>
            </a:r>
            <a:r>
              <a:rPr lang="en-US" b="1" i="1" dirty="0">
                <a:solidFill>
                  <a:srgbClr val="FF0000"/>
                </a:solidFill>
                <a:latin typeface="Arial" panose="020B0604020202020204" pitchFamily="34" charset="0"/>
                <a:cs typeface="Arial" panose="020B0604020202020204" pitchFamily="34" charset="0"/>
              </a:rPr>
              <a:t> </a:t>
            </a:r>
          </a:p>
          <a:p>
            <a:pPr marL="385763" indent="-385763" algn="just">
              <a:buFont typeface="+mj-lt"/>
              <a:buAutoNum type="arabicPeriod"/>
            </a:pPr>
            <a:r>
              <a:rPr lang="en-US" dirty="0" err="1">
                <a:latin typeface="Arial" panose="020B0604020202020204" pitchFamily="34" charset="0"/>
                <a:cs typeface="Arial" panose="020B0604020202020204" pitchFamily="34" charset="0"/>
              </a:rPr>
              <a:t>Các</a:t>
            </a:r>
            <a:r>
              <a:rPr lang="en-US" dirty="0">
                <a:latin typeface="Arial" panose="020B0604020202020204" pitchFamily="34" charset="0"/>
                <a:cs typeface="Arial" panose="020B0604020202020204" pitchFamily="34" charset="0"/>
              </a:rPr>
              <a:t> c</a:t>
            </a:r>
            <a:r>
              <a:rPr lang="vi-VN" dirty="0">
                <a:latin typeface="Arial" panose="020B0604020202020204" pitchFamily="34" charset="0"/>
                <a:cs typeface="Arial" panose="020B0604020202020204" pitchFamily="34" charset="0"/>
              </a:rPr>
              <a:t>ơ</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sở</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giáo</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dục</a:t>
            </a:r>
            <a:r>
              <a:rPr lang="en-US" dirty="0">
                <a:latin typeface="Arial" panose="020B0604020202020204" pitchFamily="34" charset="0"/>
                <a:cs typeface="Arial" panose="020B0604020202020204" pitchFamily="34" charset="0"/>
              </a:rPr>
              <a:t> </a:t>
            </a:r>
            <a:r>
              <a:rPr lang="en-US" b="1" i="1" dirty="0" err="1">
                <a:solidFill>
                  <a:srgbClr val="FF0000"/>
                </a:solidFill>
                <a:latin typeface="Arial" panose="020B0604020202020204" pitchFamily="34" charset="0"/>
                <a:cs typeface="Arial" panose="020B0604020202020204" pitchFamily="34" charset="0"/>
              </a:rPr>
              <a:t>thường</a:t>
            </a:r>
            <a:r>
              <a:rPr lang="en-US" b="1" i="1" dirty="0">
                <a:solidFill>
                  <a:srgbClr val="FF0000"/>
                </a:solidFill>
                <a:latin typeface="Arial" panose="020B0604020202020204" pitchFamily="34" charset="0"/>
                <a:cs typeface="Arial" panose="020B0604020202020204" pitchFamily="34" charset="0"/>
              </a:rPr>
              <a:t> </a:t>
            </a:r>
            <a:r>
              <a:rPr lang="en-US" b="1" i="1" dirty="0" err="1">
                <a:solidFill>
                  <a:srgbClr val="FF0000"/>
                </a:solidFill>
                <a:latin typeface="Arial" panose="020B0604020202020204" pitchFamily="34" charset="0"/>
                <a:cs typeface="Arial" panose="020B0604020202020204" pitchFamily="34" charset="0"/>
              </a:rPr>
              <a:t>xuyên</a:t>
            </a:r>
            <a:r>
              <a:rPr lang="en-US" b="1" i="1" dirty="0">
                <a:solidFill>
                  <a:srgbClr val="FF0000"/>
                </a:solidFill>
                <a:latin typeface="Arial" panose="020B0604020202020204" pitchFamily="34" charset="0"/>
                <a:cs typeface="Arial" panose="020B0604020202020204" pitchFamily="34" charset="0"/>
              </a:rPr>
              <a:t> </a:t>
            </a:r>
          </a:p>
          <a:p>
            <a:pPr marL="0" indent="0" algn="just">
              <a:buNone/>
            </a:pPr>
            <a:r>
              <a:rPr lang="en-US" dirty="0" err="1">
                <a:latin typeface="Arial" panose="020B0604020202020204" pitchFamily="34" charset="0"/>
                <a:cs typeface="Arial" panose="020B0604020202020204" pitchFamily="34" charset="0"/>
              </a:rPr>
              <a:t>thuộc</a:t>
            </a:r>
            <a:r>
              <a:rPr lang="vi-VN" dirty="0">
                <a:latin typeface="Arial" panose="020B0604020202020204" pitchFamily="34" charset="0"/>
                <a:cs typeface="Arial" panose="020B0604020202020204" pitchFamily="34" charset="0"/>
              </a:rPr>
              <a:t> hệ thống giáo dục quốc dân </a:t>
            </a:r>
            <a:endParaRPr lang="en-US" dirty="0">
              <a:latin typeface="Arial" panose="020B0604020202020204" pitchFamily="34" charset="0"/>
              <a:cs typeface="Arial" panose="020B0604020202020204" pitchFamily="34" charset="0"/>
            </a:endParaRPr>
          </a:p>
          <a:p>
            <a:pPr marL="0" indent="0" algn="just">
              <a:buNone/>
            </a:pPr>
            <a:r>
              <a:rPr lang="vi-VN" dirty="0">
                <a:latin typeface="Arial" panose="020B0604020202020204" pitchFamily="34" charset="0"/>
                <a:cs typeface="Arial" panose="020B0604020202020204" pitchFamily="34" charset="0"/>
              </a:rPr>
              <a:t>(sau đây </a:t>
            </a:r>
            <a:r>
              <a:rPr lang="vi-VN" b="1" i="1" dirty="0">
                <a:solidFill>
                  <a:srgbClr val="FF0000"/>
                </a:solidFill>
                <a:latin typeface="Arial" panose="020B0604020202020204" pitchFamily="34" charset="0"/>
                <a:cs typeface="Arial" panose="020B0604020202020204" pitchFamily="34" charset="0"/>
              </a:rPr>
              <a:t>gọi chung là cơ sở giáo dục</a:t>
            </a:r>
            <a:r>
              <a:rPr lang="vi-VN" dirty="0">
                <a:latin typeface="Arial" panose="020B0604020202020204" pitchFamily="34" charset="0"/>
                <a:cs typeface="Arial" panose="020B0604020202020204" pitchFamily="34" charset="0"/>
              </a:rPr>
              <a:t>)</a:t>
            </a:r>
          </a:p>
          <a:p>
            <a:pPr algn="just">
              <a:buFont typeface="Wingdings" panose="05000000000000000000" pitchFamily="2" charset="2"/>
              <a:buChar char="v"/>
            </a:pPr>
            <a:endParaRPr lang="pt-BR" b="1" i="1" dirty="0">
              <a:latin typeface="Arial" panose="020B0604020202020204" pitchFamily="34" charset="0"/>
              <a:cs typeface="Arial" panose="020B0604020202020204" pitchFamily="34" charset="0"/>
            </a:endParaRPr>
          </a:p>
          <a:p>
            <a:pPr marL="0" indent="0" algn="just">
              <a:buNone/>
            </a:pPr>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18</a:t>
            </a:fld>
            <a:endParaRPr lang="en-US" dirty="0"/>
          </a:p>
        </p:txBody>
      </p:sp>
    </p:spTree>
    <p:extLst>
      <p:ext uri="{BB962C8B-B14F-4D97-AF65-F5344CB8AC3E}">
        <p14:creationId xmlns:p14="http://schemas.microsoft.com/office/powerpoint/2010/main" val="21346470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52400"/>
            <a:ext cx="6172200" cy="411956"/>
          </a:xfrm>
        </p:spPr>
        <p:txBody>
          <a:bodyPr>
            <a:noAutofit/>
          </a:bodyPr>
          <a:lstStyle/>
          <a:p>
            <a:r>
              <a:rPr lang="pt-BR" sz="3000" b="1" dirty="0">
                <a:solidFill>
                  <a:srgbClr val="FF0000"/>
                </a:solidFill>
                <a:latin typeface="Arial" panose="020B0604020202020204" pitchFamily="34" charset="0"/>
                <a:cs typeface="Arial" panose="020B0604020202020204" pitchFamily="34" charset="0"/>
              </a:rPr>
              <a:t>MỤC TIÊU CHUNG</a:t>
            </a:r>
            <a:endParaRPr lang="en-US" sz="3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04800" y="685800"/>
            <a:ext cx="8305800" cy="3314700"/>
          </a:xfrm>
        </p:spPr>
        <p:txBody>
          <a:bodyPr>
            <a:noAutofit/>
          </a:bodyPr>
          <a:lstStyle/>
          <a:p>
            <a:pPr marL="385763" indent="-385763" algn="just">
              <a:buFont typeface="+mj-lt"/>
              <a:buAutoNum type="arabicPeriod"/>
            </a:pPr>
            <a:r>
              <a:rPr lang="vi-VN" sz="3000" b="1" dirty="0">
                <a:solidFill>
                  <a:srgbClr val="FF0000"/>
                </a:solidFill>
                <a:latin typeface="Arial" panose="020B0604020202020204" pitchFamily="34" charset="0"/>
                <a:cs typeface="Arial" panose="020B0604020202020204" pitchFamily="34" charset="0"/>
              </a:rPr>
              <a:t>Trang bị, cập nhật, bổ sung kiến thức và kỹ năng </a:t>
            </a:r>
            <a:r>
              <a:rPr lang="en-US" sz="3000" dirty="0" err="1">
                <a:latin typeface="Arial" panose="020B0604020202020204" pitchFamily="34" charset="0"/>
                <a:cs typeface="Arial" panose="020B0604020202020204" pitchFamily="34" charset="0"/>
              </a:rPr>
              <a:t>nhằm</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nâng</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cao</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năng</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lực</a:t>
            </a:r>
            <a:r>
              <a:rPr lang="en-US" sz="3000" dirty="0">
                <a:latin typeface="Arial" panose="020B0604020202020204" pitchFamily="34" charset="0"/>
                <a:cs typeface="Arial" panose="020B0604020202020204" pitchFamily="34" charset="0"/>
              </a:rPr>
              <a:t> </a:t>
            </a:r>
            <a:r>
              <a:rPr lang="vi-VN" sz="3000" dirty="0">
                <a:latin typeface="Arial" panose="020B0604020202020204" pitchFamily="34" charset="0"/>
                <a:cs typeface="Arial" panose="020B0604020202020204" pitchFamily="34" charset="0"/>
              </a:rPr>
              <a:t>về công tác </a:t>
            </a:r>
            <a:r>
              <a:rPr lang="en-US" sz="3000" dirty="0">
                <a:latin typeface="Arial" panose="020B0604020202020204" pitchFamily="34" charset="0"/>
                <a:cs typeface="Arial" panose="020B0604020202020204" pitchFamily="34" charset="0"/>
              </a:rPr>
              <a:t>YTTH </a:t>
            </a:r>
            <a:r>
              <a:rPr lang="vi-VN" sz="3000" dirty="0">
                <a:latin typeface="Arial" panose="020B0604020202020204" pitchFamily="34" charset="0"/>
                <a:cs typeface="Arial" panose="020B0604020202020204" pitchFamily="34" charset="0"/>
              </a:rPr>
              <a:t>cho </a:t>
            </a:r>
            <a:r>
              <a:rPr lang="en-US" sz="3000" dirty="0" err="1">
                <a:latin typeface="Arial" panose="020B0604020202020204" pitchFamily="34" charset="0"/>
                <a:cs typeface="Arial" panose="020B0604020202020204" pitchFamily="34" charset="0"/>
              </a:rPr>
              <a:t>nhân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viên</a:t>
            </a:r>
            <a:r>
              <a:rPr lang="en-US" sz="3000" dirty="0">
                <a:latin typeface="Arial" panose="020B0604020202020204" pitchFamily="34" charset="0"/>
                <a:cs typeface="Arial" panose="020B0604020202020204" pitchFamily="34" charset="0"/>
              </a:rPr>
              <a:t> YTTH </a:t>
            </a:r>
            <a:r>
              <a:rPr lang="vi-VN" sz="3000" dirty="0">
                <a:latin typeface="Arial" panose="020B0604020202020204" pitchFamily="34" charset="0"/>
                <a:cs typeface="Arial" panose="020B0604020202020204" pitchFamily="34" charset="0"/>
              </a:rPr>
              <a:t>thực hiện nhiệm vụ </a:t>
            </a:r>
            <a:r>
              <a:rPr lang="en-US" sz="3000" dirty="0" err="1">
                <a:latin typeface="Arial" panose="020B0604020202020204" pitchFamily="34" charset="0"/>
                <a:cs typeface="Arial" panose="020B0604020202020204" pitchFamily="34" charset="0"/>
              </a:rPr>
              <a:t>quản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lý</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và</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chăm</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sóc</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sức</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khỏe</a:t>
            </a:r>
            <a:r>
              <a:rPr lang="en-US" sz="3000" dirty="0">
                <a:latin typeface="Arial" panose="020B0604020202020204" pitchFamily="34" charset="0"/>
                <a:cs typeface="Arial" panose="020B0604020202020204" pitchFamily="34" charset="0"/>
              </a:rPr>
              <a:t> </a:t>
            </a:r>
            <a:r>
              <a:rPr lang="vi-VN" sz="3000" dirty="0">
                <a:latin typeface="Arial" panose="020B0604020202020204" pitchFamily="34" charset="0"/>
                <a:cs typeface="Arial" panose="020B0604020202020204" pitchFamily="34" charset="0"/>
              </a:rPr>
              <a:t>ban đầu cho </a:t>
            </a:r>
            <a:r>
              <a:rPr lang="en-US" sz="3000" dirty="0" err="1">
                <a:latin typeface="Arial" panose="020B0604020202020204" pitchFamily="34" charset="0"/>
                <a:cs typeface="Arial" panose="020B0604020202020204" pitchFamily="34" charset="0"/>
              </a:rPr>
              <a:t>trẻ</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em</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mầm</a:t>
            </a:r>
            <a:r>
              <a:rPr lang="en-US" sz="3000" dirty="0">
                <a:latin typeface="Arial" panose="020B0604020202020204" pitchFamily="34" charset="0"/>
                <a:cs typeface="Arial" panose="020B0604020202020204" pitchFamily="34" charset="0"/>
              </a:rPr>
              <a:t> non </a:t>
            </a:r>
            <a:r>
              <a:rPr lang="en-US" sz="3000" dirty="0" err="1">
                <a:latin typeface="Arial" panose="020B0604020202020204" pitchFamily="34" charset="0"/>
                <a:cs typeface="Arial" panose="020B0604020202020204" pitchFamily="34" charset="0"/>
              </a:rPr>
              <a:t>và</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học</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sinh</a:t>
            </a:r>
            <a:r>
              <a:rPr lang="en-US" sz="3000" dirty="0">
                <a:latin typeface="Arial" panose="020B0604020202020204" pitchFamily="34" charset="0"/>
                <a:cs typeface="Arial" panose="020B0604020202020204" pitchFamily="34" charset="0"/>
              </a:rPr>
              <a:t> </a:t>
            </a:r>
            <a:r>
              <a:rPr lang="vi-VN" sz="3000" dirty="0">
                <a:latin typeface="Arial" panose="020B0604020202020204" pitchFamily="34" charset="0"/>
                <a:cs typeface="Arial" panose="020B0604020202020204" pitchFamily="34" charset="0"/>
              </a:rPr>
              <a:t>trong các </a:t>
            </a:r>
            <a:r>
              <a:rPr lang="en-US" sz="3000" dirty="0">
                <a:latin typeface="Arial" panose="020B0604020202020204" pitchFamily="34" charset="0"/>
                <a:cs typeface="Arial" panose="020B0604020202020204" pitchFamily="34" charset="0"/>
              </a:rPr>
              <a:t>CSGD </a:t>
            </a:r>
            <a:r>
              <a:rPr lang="en-US" sz="3000" dirty="0" err="1">
                <a:latin typeface="Arial" panose="020B0604020202020204" pitchFamily="34" charset="0"/>
                <a:cs typeface="Arial" panose="020B0604020202020204" pitchFamily="34" charset="0"/>
              </a:rPr>
              <a:t>mầm</a:t>
            </a:r>
            <a:r>
              <a:rPr lang="en-US" sz="3000" dirty="0">
                <a:latin typeface="Arial" panose="020B0604020202020204" pitchFamily="34" charset="0"/>
                <a:cs typeface="Arial" panose="020B0604020202020204" pitchFamily="34" charset="0"/>
              </a:rPr>
              <a:t> non </a:t>
            </a:r>
            <a:r>
              <a:rPr lang="en-US" sz="3000" dirty="0" err="1">
                <a:latin typeface="Arial" panose="020B0604020202020204" pitchFamily="34" charset="0"/>
                <a:cs typeface="Arial" panose="020B0604020202020204" pitchFamily="34" charset="0"/>
              </a:rPr>
              <a:t>và</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phổ</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thông</a:t>
            </a:r>
            <a:r>
              <a:rPr lang="vi-VN" sz="3000" dirty="0">
                <a:latin typeface="Arial" panose="020B0604020202020204" pitchFamily="34" charset="0"/>
                <a:cs typeface="Arial" panose="020B0604020202020204" pitchFamily="34" charset="0"/>
              </a:rPr>
              <a:t>.</a:t>
            </a:r>
            <a:endParaRPr lang="en-US" sz="3000" dirty="0">
              <a:latin typeface="Arial" panose="020B0604020202020204" pitchFamily="34" charset="0"/>
              <a:cs typeface="Arial" panose="020B0604020202020204" pitchFamily="34" charset="0"/>
            </a:endParaRPr>
          </a:p>
          <a:p>
            <a:pPr marL="385763" indent="-385763" algn="just">
              <a:buFont typeface="+mj-lt"/>
              <a:buAutoNum type="arabicPeriod"/>
            </a:pPr>
            <a:r>
              <a:rPr lang="vi-VN" sz="3000" b="1" dirty="0">
                <a:solidFill>
                  <a:srgbClr val="FF0000"/>
                </a:solidFill>
                <a:latin typeface="Arial" panose="020B0604020202020204" pitchFamily="34" charset="0"/>
                <a:cs typeface="Arial" panose="020B0604020202020204" pitchFamily="34" charset="0"/>
              </a:rPr>
              <a:t>Nâng cao chất lượng, hiệu quả hoạt động của </a:t>
            </a:r>
            <a:r>
              <a:rPr lang="en-US" sz="3000" b="1" dirty="0" err="1">
                <a:solidFill>
                  <a:srgbClr val="FF0000"/>
                </a:solidFill>
                <a:latin typeface="Arial" panose="020B0604020202020204" pitchFamily="34" charset="0"/>
                <a:cs typeface="Arial" panose="020B0604020202020204" pitchFamily="34" charset="0"/>
              </a:rPr>
              <a:t>nhân</a:t>
            </a:r>
            <a:r>
              <a:rPr lang="en-US" sz="3000" b="1" dirty="0">
                <a:solidFill>
                  <a:srgbClr val="FF0000"/>
                </a:solidFill>
                <a:latin typeface="Arial" panose="020B0604020202020204" pitchFamily="34" charset="0"/>
                <a:cs typeface="Arial" panose="020B0604020202020204" pitchFamily="34" charset="0"/>
              </a:rPr>
              <a:t> </a:t>
            </a:r>
            <a:r>
              <a:rPr lang="en-US" sz="3000" b="1" dirty="0" err="1">
                <a:solidFill>
                  <a:srgbClr val="FF0000"/>
                </a:solidFill>
                <a:latin typeface="Arial" panose="020B0604020202020204" pitchFamily="34" charset="0"/>
                <a:cs typeface="Arial" panose="020B0604020202020204" pitchFamily="34" charset="0"/>
              </a:rPr>
              <a:t>viên</a:t>
            </a:r>
            <a:r>
              <a:rPr lang="en-US" sz="3000" b="1" dirty="0">
                <a:solidFill>
                  <a:srgbClr val="FF0000"/>
                </a:solidFill>
                <a:latin typeface="Arial" panose="020B0604020202020204" pitchFamily="34" charset="0"/>
                <a:cs typeface="Arial" panose="020B0604020202020204" pitchFamily="34" charset="0"/>
              </a:rPr>
              <a:t> YTTH </a:t>
            </a:r>
            <a:r>
              <a:rPr lang="en-US" sz="3000" b="1" dirty="0" err="1">
                <a:solidFill>
                  <a:srgbClr val="FF0000"/>
                </a:solidFill>
                <a:latin typeface="Arial" panose="020B0604020202020204" pitchFamily="34" charset="0"/>
                <a:cs typeface="Arial" panose="020B0604020202020204" pitchFamily="34" charset="0"/>
              </a:rPr>
              <a:t>chuyên</a:t>
            </a:r>
            <a:r>
              <a:rPr lang="en-US" sz="3000" b="1" dirty="0">
                <a:solidFill>
                  <a:srgbClr val="FF0000"/>
                </a:solidFill>
                <a:latin typeface="Arial" panose="020B0604020202020204" pitchFamily="34" charset="0"/>
                <a:cs typeface="Arial" panose="020B0604020202020204" pitchFamily="34" charset="0"/>
              </a:rPr>
              <a:t> </a:t>
            </a:r>
            <a:r>
              <a:rPr lang="en-US" sz="3000" b="1" dirty="0" err="1">
                <a:solidFill>
                  <a:srgbClr val="FF0000"/>
                </a:solidFill>
                <a:latin typeface="Arial" panose="020B0604020202020204" pitchFamily="34" charset="0"/>
                <a:cs typeface="Arial" panose="020B0604020202020204" pitchFamily="34" charset="0"/>
              </a:rPr>
              <a:t>trách</a:t>
            </a:r>
            <a:r>
              <a:rPr lang="en-US" sz="3000" b="1" dirty="0">
                <a:solidFill>
                  <a:srgbClr val="FF0000"/>
                </a:solidFill>
                <a:latin typeface="Arial" panose="020B0604020202020204" pitchFamily="34" charset="0"/>
                <a:cs typeface="Arial" panose="020B0604020202020204" pitchFamily="34" charset="0"/>
              </a:rPr>
              <a:t> </a:t>
            </a:r>
            <a:r>
              <a:rPr lang="en-US" sz="3000" b="1" dirty="0" err="1">
                <a:solidFill>
                  <a:srgbClr val="FF0000"/>
                </a:solidFill>
                <a:latin typeface="Arial" panose="020B0604020202020204" pitchFamily="34" charset="0"/>
                <a:cs typeface="Arial" panose="020B0604020202020204" pitchFamily="34" charset="0"/>
              </a:rPr>
              <a:t>và</a:t>
            </a:r>
            <a:r>
              <a:rPr lang="en-US" sz="3000" b="1" dirty="0">
                <a:solidFill>
                  <a:srgbClr val="FF0000"/>
                </a:solidFill>
                <a:latin typeface="Arial" panose="020B0604020202020204" pitchFamily="34" charset="0"/>
                <a:cs typeface="Arial" panose="020B0604020202020204" pitchFamily="34" charset="0"/>
              </a:rPr>
              <a:t> </a:t>
            </a:r>
            <a:r>
              <a:rPr lang="en-US" sz="3000" b="1" dirty="0" err="1">
                <a:solidFill>
                  <a:srgbClr val="FF0000"/>
                </a:solidFill>
                <a:latin typeface="Arial" panose="020B0604020202020204" pitchFamily="34" charset="0"/>
                <a:cs typeface="Arial" panose="020B0604020202020204" pitchFamily="34" charset="0"/>
              </a:rPr>
              <a:t>kiêm</a:t>
            </a:r>
            <a:r>
              <a:rPr lang="en-US" sz="3000" b="1" dirty="0">
                <a:solidFill>
                  <a:srgbClr val="FF0000"/>
                </a:solidFill>
                <a:latin typeface="Arial" panose="020B0604020202020204" pitchFamily="34" charset="0"/>
                <a:cs typeface="Arial" panose="020B0604020202020204" pitchFamily="34" charset="0"/>
              </a:rPr>
              <a:t> </a:t>
            </a:r>
            <a:r>
              <a:rPr lang="en-US" sz="3000" b="1" dirty="0" err="1">
                <a:solidFill>
                  <a:srgbClr val="FF0000"/>
                </a:solidFill>
                <a:latin typeface="Arial" panose="020B0604020202020204" pitchFamily="34" charset="0"/>
                <a:cs typeface="Arial" panose="020B0604020202020204" pitchFamily="34" charset="0"/>
              </a:rPr>
              <a:t>nhiệm</a:t>
            </a:r>
            <a:r>
              <a:rPr lang="vi-VN" sz="3000" b="1" dirty="0">
                <a:solidFill>
                  <a:srgbClr val="FF0000"/>
                </a:solidFill>
                <a:latin typeface="Arial" panose="020B0604020202020204" pitchFamily="34" charset="0"/>
                <a:cs typeface="Arial" panose="020B0604020202020204" pitchFamily="34" charset="0"/>
              </a:rPr>
              <a:t> về công tác </a:t>
            </a:r>
            <a:r>
              <a:rPr lang="en-US" sz="3000" b="1" dirty="0">
                <a:solidFill>
                  <a:srgbClr val="FF0000"/>
                </a:solidFill>
                <a:latin typeface="Arial" panose="020B0604020202020204" pitchFamily="34" charset="0"/>
                <a:cs typeface="Arial" panose="020B0604020202020204" pitchFamily="34" charset="0"/>
              </a:rPr>
              <a:t>YTTH</a:t>
            </a:r>
            <a:r>
              <a:rPr lang="en-US" sz="3000" dirty="0">
                <a:solidFill>
                  <a:srgbClr val="FF0000"/>
                </a:solidFill>
                <a:latin typeface="Arial" panose="020B0604020202020204" pitchFamily="34" charset="0"/>
                <a:cs typeface="Arial" panose="020B0604020202020204" pitchFamily="34" charset="0"/>
              </a:rPr>
              <a:t> </a:t>
            </a:r>
            <a:r>
              <a:rPr lang="vi-VN" sz="3000" dirty="0">
                <a:latin typeface="Arial" panose="020B0604020202020204" pitchFamily="34" charset="0"/>
                <a:cs typeface="Arial" panose="020B0604020202020204" pitchFamily="34" charset="0"/>
              </a:rPr>
              <a:t>trong các </a:t>
            </a:r>
            <a:r>
              <a:rPr lang="en-US" sz="3000" dirty="0">
                <a:latin typeface="Arial" panose="020B0604020202020204" pitchFamily="34" charset="0"/>
                <a:cs typeface="Arial" panose="020B0604020202020204" pitchFamily="34" charset="0"/>
              </a:rPr>
              <a:t>CSGD</a:t>
            </a:r>
            <a:r>
              <a:rPr lang="vi-VN" sz="3000" dirty="0">
                <a:latin typeface="Arial" panose="020B0604020202020204" pitchFamily="34" charset="0"/>
                <a:cs typeface="Arial" panose="020B0604020202020204" pitchFamily="34" charset="0"/>
              </a:rPr>
              <a:t>, góp phần </a:t>
            </a:r>
            <a:r>
              <a:rPr lang="en-US" sz="3000" dirty="0" err="1">
                <a:latin typeface="Arial" panose="020B0604020202020204" pitchFamily="34" charset="0"/>
                <a:cs typeface="Arial" panose="020B0604020202020204" pitchFamily="34" charset="0"/>
              </a:rPr>
              <a:t>củng</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cố</a:t>
            </a:r>
            <a:r>
              <a:rPr lang="en-US" sz="3000" dirty="0">
                <a:latin typeface="Arial" panose="020B0604020202020204" pitchFamily="34" charset="0"/>
                <a:cs typeface="Arial" panose="020B0604020202020204" pitchFamily="34" charset="0"/>
              </a:rPr>
              <a:t>, </a:t>
            </a:r>
            <a:r>
              <a:rPr lang="vi-VN" sz="3000" dirty="0">
                <a:latin typeface="Arial" panose="020B0604020202020204" pitchFamily="34" charset="0"/>
                <a:cs typeface="Arial" panose="020B0604020202020204" pitchFamily="34" charset="0"/>
              </a:rPr>
              <a:t>kiện toàn đội ngũ </a:t>
            </a:r>
            <a:r>
              <a:rPr lang="en-US" sz="3000" dirty="0" err="1">
                <a:latin typeface="Arial" panose="020B0604020202020204" pitchFamily="34" charset="0"/>
                <a:cs typeface="Arial" panose="020B0604020202020204" pitchFamily="34" charset="0"/>
              </a:rPr>
              <a:t>nhân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viên</a:t>
            </a:r>
            <a:r>
              <a:rPr lang="en-US" sz="3000" dirty="0">
                <a:latin typeface="Arial" panose="020B0604020202020204" pitchFamily="34" charset="0"/>
                <a:cs typeface="Arial" panose="020B0604020202020204" pitchFamily="34" charset="0"/>
              </a:rPr>
              <a:t> YTTH </a:t>
            </a:r>
            <a:r>
              <a:rPr lang="vi-VN" sz="3000" dirty="0">
                <a:latin typeface="Arial" panose="020B0604020202020204" pitchFamily="34" charset="0"/>
                <a:cs typeface="Arial" panose="020B0604020202020204" pitchFamily="34" charset="0"/>
              </a:rPr>
              <a:t>làm công tác </a:t>
            </a:r>
            <a:r>
              <a:rPr lang="en-US" sz="3000" dirty="0" err="1">
                <a:latin typeface="Arial" panose="020B0604020202020204" pitchFamily="34" charset="0"/>
                <a:cs typeface="Arial" panose="020B0604020202020204" pitchFamily="34" charset="0"/>
              </a:rPr>
              <a:t>bảo</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vệ</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quản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lý</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và</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chăm</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sóc</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sức</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khỏe</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học</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sinh</a:t>
            </a:r>
            <a:r>
              <a:rPr lang="vi-VN" sz="3000" dirty="0">
                <a:latin typeface="Arial" panose="020B0604020202020204" pitchFamily="34" charset="0"/>
                <a:cs typeface="Arial" panose="020B0604020202020204" pitchFamily="34" charset="0"/>
              </a:rPr>
              <a:t>, đáp ứng yêu cầu </a:t>
            </a:r>
            <a:r>
              <a:rPr lang="en-US" sz="3000" dirty="0" err="1">
                <a:latin typeface="Arial" panose="020B0604020202020204" pitchFamily="34" charset="0"/>
                <a:cs typeface="Arial" panose="020B0604020202020204" pitchFamily="34" charset="0"/>
              </a:rPr>
              <a:t>đổi</a:t>
            </a:r>
            <a:r>
              <a:rPr lang="vi-VN" sz="3000" dirty="0">
                <a:latin typeface="Arial" panose="020B0604020202020204" pitchFamily="34" charset="0"/>
                <a:cs typeface="Arial" panose="020B0604020202020204" pitchFamily="34" charset="0"/>
              </a:rPr>
              <a:t> mới </a:t>
            </a:r>
            <a:r>
              <a:rPr lang="en-US" sz="3000" dirty="0" err="1">
                <a:latin typeface="Arial" panose="020B0604020202020204" pitchFamily="34" charset="0"/>
                <a:cs typeface="Arial" panose="020B0604020202020204" pitchFamily="34" charset="0"/>
              </a:rPr>
              <a:t>công</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tác</a:t>
            </a:r>
            <a:r>
              <a:rPr lang="en-US" sz="3000" dirty="0">
                <a:latin typeface="Arial" panose="020B0604020202020204" pitchFamily="34" charset="0"/>
                <a:cs typeface="Arial" panose="020B0604020202020204" pitchFamily="34" charset="0"/>
              </a:rPr>
              <a:t> YTTH</a:t>
            </a:r>
            <a:r>
              <a:rPr lang="vi-VN" sz="3000" dirty="0">
                <a:latin typeface="Arial" panose="020B0604020202020204" pitchFamily="34" charset="0"/>
                <a:cs typeface="Arial" panose="020B0604020202020204" pitchFamily="34" charset="0"/>
              </a:rPr>
              <a:t>.</a:t>
            </a:r>
          </a:p>
          <a:p>
            <a:pPr algn="just">
              <a:buFont typeface="Wingdings" panose="05000000000000000000" pitchFamily="2" charset="2"/>
              <a:buChar char="v"/>
            </a:pPr>
            <a:endParaRPr lang="pt-BR" sz="3000" b="1" i="1" dirty="0">
              <a:latin typeface="Arial" panose="020B0604020202020204" pitchFamily="34" charset="0"/>
              <a:cs typeface="Arial" panose="020B0604020202020204" pitchFamily="34" charset="0"/>
            </a:endParaRPr>
          </a:p>
          <a:p>
            <a:pPr marL="0" indent="0" algn="just">
              <a:buNone/>
            </a:pPr>
            <a:endParaRPr lang="en-US" sz="30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19</a:t>
            </a:fld>
            <a:endParaRPr lang="en-US" dirty="0"/>
          </a:p>
        </p:txBody>
      </p:sp>
    </p:spTree>
    <p:extLst>
      <p:ext uri="{BB962C8B-B14F-4D97-AF65-F5344CB8AC3E}">
        <p14:creationId xmlns:p14="http://schemas.microsoft.com/office/powerpoint/2010/main" val="19761916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715962"/>
          </a:xfrm>
        </p:spPr>
        <p:txBody>
          <a:bodyPr>
            <a:normAutofit/>
          </a:bodyPr>
          <a:lstStyle/>
          <a:p>
            <a:r>
              <a:rPr lang="pt-BR" sz="3000" b="1" dirty="0" smtClean="0">
                <a:solidFill>
                  <a:srgbClr val="FF0000"/>
                </a:solidFill>
              </a:rPr>
              <a:t>KHÁI QUÁT THỰC TRẠNG</a:t>
            </a:r>
            <a:endParaRPr lang="en-US" sz="3000" dirty="0"/>
          </a:p>
        </p:txBody>
      </p:sp>
      <p:sp>
        <p:nvSpPr>
          <p:cNvPr id="3" name="Content Placeholder 2"/>
          <p:cNvSpPr>
            <a:spLocks noGrp="1"/>
          </p:cNvSpPr>
          <p:nvPr>
            <p:ph idx="1"/>
          </p:nvPr>
        </p:nvSpPr>
        <p:spPr>
          <a:xfrm>
            <a:off x="457200" y="914400"/>
            <a:ext cx="8382000" cy="4343400"/>
          </a:xfrm>
        </p:spPr>
        <p:txBody>
          <a:bodyPr>
            <a:noAutofit/>
          </a:bodyPr>
          <a:lstStyle/>
          <a:p>
            <a:pPr>
              <a:buClr>
                <a:srgbClr val="FF0000"/>
              </a:buClr>
              <a:buFont typeface="Wingdings" panose="05000000000000000000" pitchFamily="2" charset="2"/>
              <a:buChar char="Ø"/>
            </a:pPr>
            <a:r>
              <a:rPr lang="en-US" sz="2700" dirty="0" err="1">
                <a:latin typeface="Arial" panose="020B0604020202020204" pitchFamily="34" charset="0"/>
                <a:cs typeface="Arial" panose="020B0604020202020204" pitchFamily="34" charset="0"/>
              </a:rPr>
              <a:t>T</a:t>
            </a:r>
            <a:r>
              <a:rPr lang="en-US" sz="2700" dirty="0" err="1" smtClean="0">
                <a:latin typeface="Arial" panose="020B0604020202020204" pitchFamily="34" charset="0"/>
                <a:cs typeface="Arial" panose="020B0604020202020204" pitchFamily="34" charset="0"/>
              </a:rPr>
              <a:t>rẻ</a:t>
            </a:r>
            <a:r>
              <a:rPr lang="en-US" sz="2700" dirty="0" smtClean="0">
                <a:latin typeface="Arial" panose="020B0604020202020204" pitchFamily="34" charset="0"/>
                <a:cs typeface="Arial" panose="020B0604020202020204" pitchFamily="34" charset="0"/>
              </a:rPr>
              <a:t> </a:t>
            </a:r>
            <a:r>
              <a:rPr lang="en-US" sz="2700" dirty="0" err="1" smtClean="0">
                <a:latin typeface="Arial" panose="020B0604020202020204" pitchFamily="34" charset="0"/>
                <a:cs typeface="Arial" panose="020B0604020202020204" pitchFamily="34" charset="0"/>
              </a:rPr>
              <a:t>mầm</a:t>
            </a:r>
            <a:r>
              <a:rPr lang="en-US" sz="2700" dirty="0" smtClean="0">
                <a:latin typeface="Arial" panose="020B0604020202020204" pitchFamily="34" charset="0"/>
                <a:cs typeface="Arial" panose="020B0604020202020204" pitchFamily="34" charset="0"/>
              </a:rPr>
              <a:t> </a:t>
            </a:r>
            <a:r>
              <a:rPr lang="en-US" sz="2700" dirty="0">
                <a:latin typeface="Arial" panose="020B0604020202020204" pitchFamily="34" charset="0"/>
                <a:cs typeface="Arial" panose="020B0604020202020204" pitchFamily="34" charset="0"/>
              </a:rPr>
              <a:t>non, </a:t>
            </a:r>
            <a:r>
              <a:rPr lang="en-US" sz="2700" dirty="0" err="1" smtClean="0">
                <a:latin typeface="Arial" panose="020B0604020202020204" pitchFamily="34" charset="0"/>
                <a:cs typeface="Arial" panose="020B0604020202020204" pitchFamily="34" charset="0"/>
              </a:rPr>
              <a:t>học</a:t>
            </a:r>
            <a:r>
              <a:rPr lang="en-US" sz="2700" dirty="0" smtClean="0">
                <a:latin typeface="Arial" panose="020B0604020202020204" pitchFamily="34" charset="0"/>
                <a:cs typeface="Arial" panose="020B0604020202020204" pitchFamily="34" charset="0"/>
              </a:rPr>
              <a:t> </a:t>
            </a:r>
            <a:r>
              <a:rPr lang="en-US" sz="2700" dirty="0" err="1" smtClean="0">
                <a:latin typeface="Arial" panose="020B0604020202020204" pitchFamily="34" charset="0"/>
                <a:cs typeface="Arial" panose="020B0604020202020204" pitchFamily="34" charset="0"/>
              </a:rPr>
              <a:t>sinh</a:t>
            </a:r>
            <a:r>
              <a:rPr lang="en-US" sz="2700" dirty="0" smtClean="0">
                <a:latin typeface="Arial" panose="020B0604020202020204" pitchFamily="34" charset="0"/>
                <a:cs typeface="Arial" panose="020B0604020202020204" pitchFamily="34" charset="0"/>
              </a:rPr>
              <a:t>: </a:t>
            </a:r>
            <a:r>
              <a:rPr lang="en-US" sz="2700" dirty="0" err="1" smtClean="0">
                <a:latin typeface="Arial" panose="020B0604020202020204" pitchFamily="34" charset="0"/>
                <a:cs typeface="Arial" panose="020B0604020202020204" pitchFamily="34" charset="0"/>
              </a:rPr>
              <a:t>gần</a:t>
            </a:r>
            <a:r>
              <a:rPr lang="en-US" sz="2700" dirty="0" smtClean="0">
                <a:latin typeface="Arial" panose="020B0604020202020204" pitchFamily="34" charset="0"/>
                <a:cs typeface="Arial" panose="020B0604020202020204" pitchFamily="34" charset="0"/>
              </a:rPr>
              <a:t> </a:t>
            </a:r>
            <a:r>
              <a:rPr lang="en-US" sz="2700" dirty="0">
                <a:latin typeface="Arial" panose="020B0604020202020204" pitchFamily="34" charset="0"/>
                <a:cs typeface="Arial" panose="020B0604020202020204" pitchFamily="34" charset="0"/>
              </a:rPr>
              <a:t>1/5 </a:t>
            </a:r>
            <a:r>
              <a:rPr lang="en-US" sz="2700" dirty="0" err="1">
                <a:latin typeface="Arial" panose="020B0604020202020204" pitchFamily="34" charset="0"/>
                <a:cs typeface="Arial" panose="020B0604020202020204" pitchFamily="34" charset="0"/>
              </a:rPr>
              <a:t>dân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số</a:t>
            </a:r>
            <a:r>
              <a:rPr lang="en-US" sz="2700" dirty="0">
                <a:latin typeface="Arial" panose="020B0604020202020204" pitchFamily="34" charset="0"/>
                <a:cs typeface="Arial" panose="020B0604020202020204" pitchFamily="34" charset="0"/>
              </a:rPr>
              <a:t> </a:t>
            </a:r>
            <a:r>
              <a:rPr lang="en-US" sz="2700" dirty="0" smtClean="0">
                <a:latin typeface="Arial" panose="020B0604020202020204" pitchFamily="34" charset="0"/>
                <a:cs typeface="Arial" panose="020B0604020202020204" pitchFamily="34" charset="0"/>
              </a:rPr>
              <a:t>(~20 </a:t>
            </a:r>
            <a:r>
              <a:rPr lang="en-US" sz="2700" dirty="0" err="1" smtClean="0">
                <a:latin typeface="Arial" panose="020B0604020202020204" pitchFamily="34" charset="0"/>
                <a:cs typeface="Arial" panose="020B0604020202020204" pitchFamily="34" charset="0"/>
              </a:rPr>
              <a:t>triệu</a:t>
            </a:r>
            <a:r>
              <a:rPr lang="en-US" sz="2700" dirty="0">
                <a:latin typeface="Arial" panose="020B0604020202020204" pitchFamily="34" charset="0"/>
                <a:cs typeface="Arial" panose="020B0604020202020204" pitchFamily="34" charset="0"/>
              </a:rPr>
              <a:t>)</a:t>
            </a:r>
            <a:endParaRPr lang="en-US" sz="2700" dirty="0" smtClean="0">
              <a:latin typeface="Arial" panose="020B0604020202020204" pitchFamily="34" charset="0"/>
              <a:cs typeface="Arial" panose="020B0604020202020204" pitchFamily="34" charset="0"/>
            </a:endParaRPr>
          </a:p>
          <a:p>
            <a:pPr>
              <a:buClr>
                <a:srgbClr val="FF0000"/>
              </a:buClr>
              <a:buFont typeface="Wingdings" panose="05000000000000000000" pitchFamily="2" charset="2"/>
              <a:buChar char="Ø"/>
            </a:pPr>
            <a:r>
              <a:rPr lang="en-US" sz="2700" dirty="0" smtClean="0">
                <a:latin typeface="Arial" panose="020B0604020202020204" pitchFamily="34" charset="0"/>
                <a:cs typeface="Arial" panose="020B0604020202020204" pitchFamily="34" charset="0"/>
              </a:rPr>
              <a:t>YTTH </a:t>
            </a:r>
            <a:r>
              <a:rPr lang="en-US" sz="2700" dirty="0" err="1" smtClean="0">
                <a:latin typeface="Arial" panose="020B0604020202020204" pitchFamily="34" charset="0"/>
                <a:cs typeface="Arial" panose="020B0604020202020204" pitchFamily="34" charset="0"/>
              </a:rPr>
              <a:t>có</a:t>
            </a:r>
            <a:r>
              <a:rPr lang="en-US" sz="2700" dirty="0" smtClean="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trách</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nhiệm</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đảm</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bảo</a:t>
            </a:r>
            <a:r>
              <a:rPr lang="en-US" sz="2700" dirty="0">
                <a:latin typeface="Arial" panose="020B0604020202020204" pitchFamily="34" charset="0"/>
                <a:cs typeface="Arial" panose="020B0604020202020204" pitchFamily="34" charset="0"/>
              </a:rPr>
              <a:t> </a:t>
            </a:r>
            <a:r>
              <a:rPr lang="en-US" sz="2700" dirty="0" smtClean="0">
                <a:latin typeface="Arial" panose="020B0604020202020204" pitchFamily="34" charset="0"/>
                <a:cs typeface="Arial" panose="020B0604020202020204" pitchFamily="34" charset="0"/>
              </a:rPr>
              <a:t>CSSK </a:t>
            </a:r>
            <a:r>
              <a:rPr lang="en-US" sz="2700" dirty="0" err="1" smtClean="0">
                <a:latin typeface="Arial" panose="020B0604020202020204" pitchFamily="34" charset="0"/>
                <a:cs typeface="Arial" panose="020B0604020202020204" pitchFamily="34" charset="0"/>
              </a:rPr>
              <a:t>cho</a:t>
            </a:r>
            <a:r>
              <a:rPr lang="en-US" sz="2700" dirty="0" smtClean="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học</a:t>
            </a:r>
            <a:r>
              <a:rPr lang="en-US" sz="2700" dirty="0">
                <a:latin typeface="Arial" panose="020B0604020202020204" pitchFamily="34" charset="0"/>
                <a:cs typeface="Arial" panose="020B0604020202020204" pitchFamily="34" charset="0"/>
              </a:rPr>
              <a:t> </a:t>
            </a:r>
            <a:r>
              <a:rPr lang="en-US" sz="2700" dirty="0" err="1" smtClean="0">
                <a:latin typeface="Arial" panose="020B0604020202020204" pitchFamily="34" charset="0"/>
                <a:cs typeface="Arial" panose="020B0604020202020204" pitchFamily="34" charset="0"/>
              </a:rPr>
              <a:t>sinh</a:t>
            </a:r>
            <a:r>
              <a:rPr lang="en-US" sz="2700" dirty="0" smtClean="0">
                <a:latin typeface="Arial" panose="020B0604020202020204" pitchFamily="34" charset="0"/>
                <a:cs typeface="Arial" panose="020B0604020202020204" pitchFamily="34" charset="0"/>
              </a:rPr>
              <a:t>. </a:t>
            </a:r>
          </a:p>
          <a:p>
            <a:pPr algn="just">
              <a:buClr>
                <a:srgbClr val="FF0000"/>
              </a:buClr>
              <a:buFont typeface="Wingdings" panose="05000000000000000000" pitchFamily="2" charset="2"/>
              <a:buChar char="Ø"/>
            </a:pPr>
            <a:r>
              <a:rPr lang="en-US" sz="2700" dirty="0" err="1" smtClean="0">
                <a:latin typeface="Arial" panose="020B0604020202020204" pitchFamily="34" charset="0"/>
                <a:cs typeface="Arial" panose="020B0604020202020204" pitchFamily="34" charset="0"/>
              </a:rPr>
              <a:t>Nghị</a:t>
            </a:r>
            <a:r>
              <a:rPr lang="en-US" sz="2700" dirty="0" smtClean="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quyết</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số</a:t>
            </a:r>
            <a:r>
              <a:rPr lang="en-US" sz="2700" dirty="0">
                <a:latin typeface="Arial" panose="020B0604020202020204" pitchFamily="34" charset="0"/>
                <a:cs typeface="Arial" panose="020B0604020202020204" pitchFamily="34" charset="0"/>
              </a:rPr>
              <a:t> </a:t>
            </a:r>
            <a:r>
              <a:rPr lang="en-US" sz="2700" dirty="0" smtClean="0">
                <a:latin typeface="Arial" panose="020B0604020202020204" pitchFamily="34" charset="0"/>
                <a:cs typeface="Arial" panose="020B0604020202020204" pitchFamily="34" charset="0"/>
              </a:rPr>
              <a:t>20-NQ/2017/TW </a:t>
            </a:r>
            <a:r>
              <a:rPr lang="en-US" sz="2700" dirty="0" err="1" smtClean="0">
                <a:latin typeface="Arial" panose="020B0604020202020204" pitchFamily="34" charset="0"/>
                <a:cs typeface="Arial" panose="020B0604020202020204" pitchFamily="34" charset="0"/>
              </a:rPr>
              <a:t>của</a:t>
            </a:r>
            <a:r>
              <a:rPr lang="en-US" sz="2700" dirty="0" smtClean="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Đảng</a:t>
            </a:r>
            <a:r>
              <a:rPr lang="vi-VN" sz="2700" dirty="0">
                <a:latin typeface="Arial" panose="020B0604020202020204" pitchFamily="34" charset="0"/>
                <a:cs typeface="Arial" panose="020B0604020202020204" pitchFamily="34" charset="0"/>
              </a:rPr>
              <a:t> </a:t>
            </a:r>
            <a:r>
              <a:rPr lang="vi-VN" sz="2700" dirty="0" smtClean="0">
                <a:latin typeface="Arial" panose="020B0604020202020204" pitchFamily="34" charset="0"/>
                <a:cs typeface="Arial" panose="020B0604020202020204" pitchFamily="34" charset="0"/>
              </a:rPr>
              <a:t>chỉ </a:t>
            </a:r>
            <a:r>
              <a:rPr lang="vi-VN" sz="2700" dirty="0">
                <a:latin typeface="Arial" panose="020B0604020202020204" pitchFamily="34" charset="0"/>
                <a:cs typeface="Arial" panose="020B0604020202020204" pitchFamily="34" charset="0"/>
              </a:rPr>
              <a:t>rõ: </a:t>
            </a:r>
            <a:r>
              <a:rPr lang="en-US" sz="2700" dirty="0" smtClean="0">
                <a:latin typeface="Arial" panose="020B0604020202020204" pitchFamily="34" charset="0"/>
                <a:cs typeface="Arial" panose="020B0604020202020204" pitchFamily="34" charset="0"/>
              </a:rPr>
              <a:t>“</a:t>
            </a:r>
            <a:r>
              <a:rPr lang="en-US" sz="2700" i="1" dirty="0" err="1" smtClean="0">
                <a:latin typeface="Arial" panose="020B0604020202020204" pitchFamily="34" charset="0"/>
                <a:cs typeface="Arial" panose="020B0604020202020204" pitchFamily="34" charset="0"/>
              </a:rPr>
              <a:t>Công</a:t>
            </a:r>
            <a:r>
              <a:rPr lang="en-US" sz="2700" i="1" dirty="0" smtClean="0">
                <a:latin typeface="Arial" panose="020B0604020202020204" pitchFamily="34" charset="0"/>
                <a:cs typeface="Arial" panose="020B0604020202020204" pitchFamily="34" charset="0"/>
              </a:rPr>
              <a:t> </a:t>
            </a:r>
            <a:r>
              <a:rPr lang="en-US" sz="2700" i="1" dirty="0" err="1">
                <a:latin typeface="Arial" panose="020B0604020202020204" pitchFamily="34" charset="0"/>
                <a:cs typeface="Arial" panose="020B0604020202020204" pitchFamily="34" charset="0"/>
              </a:rPr>
              <a:t>tác</a:t>
            </a:r>
            <a:r>
              <a:rPr lang="en-US" sz="2700" i="1" dirty="0">
                <a:latin typeface="Arial" panose="020B0604020202020204" pitchFamily="34" charset="0"/>
                <a:cs typeface="Arial" panose="020B0604020202020204" pitchFamily="34" charset="0"/>
              </a:rPr>
              <a:t> </a:t>
            </a:r>
            <a:r>
              <a:rPr lang="en-US" sz="2700" i="1" dirty="0" smtClean="0">
                <a:latin typeface="Arial" panose="020B0604020202020204" pitchFamily="34" charset="0"/>
                <a:cs typeface="Arial" panose="020B0604020202020204" pitchFamily="34" charset="0"/>
              </a:rPr>
              <a:t>YTTH </a:t>
            </a:r>
            <a:r>
              <a:rPr lang="en-US" sz="2700" i="1" dirty="0" err="1" smtClean="0">
                <a:latin typeface="Arial" panose="020B0604020202020204" pitchFamily="34" charset="0"/>
                <a:cs typeface="Arial" panose="020B0604020202020204" pitchFamily="34" charset="0"/>
              </a:rPr>
              <a:t>được</a:t>
            </a:r>
            <a:r>
              <a:rPr lang="en-US" sz="2700" i="1" dirty="0" smtClean="0">
                <a:latin typeface="Arial" panose="020B0604020202020204" pitchFamily="34" charset="0"/>
                <a:cs typeface="Arial" panose="020B0604020202020204" pitchFamily="34" charset="0"/>
              </a:rPr>
              <a:t> </a:t>
            </a:r>
            <a:r>
              <a:rPr lang="en-US" sz="2700" i="1" dirty="0" err="1">
                <a:latin typeface="Arial" panose="020B0604020202020204" pitchFamily="34" charset="0"/>
                <a:cs typeface="Arial" panose="020B0604020202020204" pitchFamily="34" charset="0"/>
              </a:rPr>
              <a:t>tăng</a:t>
            </a:r>
            <a:r>
              <a:rPr lang="en-US" sz="2700" i="1" dirty="0">
                <a:latin typeface="Arial" panose="020B0604020202020204" pitchFamily="34" charset="0"/>
                <a:cs typeface="Arial" panose="020B0604020202020204" pitchFamily="34" charset="0"/>
              </a:rPr>
              <a:t> </a:t>
            </a:r>
            <a:r>
              <a:rPr lang="en-US" sz="2700" i="1" dirty="0" err="1">
                <a:latin typeface="Arial" panose="020B0604020202020204" pitchFamily="34" charset="0"/>
                <a:cs typeface="Arial" panose="020B0604020202020204" pitchFamily="34" charset="0"/>
              </a:rPr>
              <a:t>cường</a:t>
            </a:r>
            <a:r>
              <a:rPr lang="en-US" sz="2700" i="1" dirty="0">
                <a:latin typeface="Arial" panose="020B0604020202020204" pitchFamily="34" charset="0"/>
                <a:cs typeface="Arial" panose="020B0604020202020204" pitchFamily="34" charset="0"/>
              </a:rPr>
              <a:t> </a:t>
            </a:r>
            <a:r>
              <a:rPr lang="en-US" sz="2700" i="1" dirty="0" err="1">
                <a:latin typeface="Arial" panose="020B0604020202020204" pitchFamily="34" charset="0"/>
                <a:cs typeface="Arial" panose="020B0604020202020204" pitchFamily="34" charset="0"/>
              </a:rPr>
              <a:t>và</a:t>
            </a:r>
            <a:r>
              <a:rPr lang="en-US" sz="2700" i="1" dirty="0">
                <a:latin typeface="Arial" panose="020B0604020202020204" pitchFamily="34" charset="0"/>
                <a:cs typeface="Arial" panose="020B0604020202020204" pitchFamily="34" charset="0"/>
              </a:rPr>
              <a:t> </a:t>
            </a:r>
            <a:r>
              <a:rPr lang="en-US" sz="2700" i="1" dirty="0" err="1">
                <a:latin typeface="Arial" panose="020B0604020202020204" pitchFamily="34" charset="0"/>
                <a:cs typeface="Arial" panose="020B0604020202020204" pitchFamily="34" charset="0"/>
              </a:rPr>
              <a:t>thực</a:t>
            </a:r>
            <a:r>
              <a:rPr lang="en-US" sz="2700" i="1" dirty="0">
                <a:latin typeface="Arial" panose="020B0604020202020204" pitchFamily="34" charset="0"/>
                <a:cs typeface="Arial" panose="020B0604020202020204" pitchFamily="34" charset="0"/>
              </a:rPr>
              <a:t> </a:t>
            </a:r>
            <a:r>
              <a:rPr lang="en-US" sz="2700" i="1" dirty="0" err="1">
                <a:latin typeface="Arial" panose="020B0604020202020204" pitchFamily="34" charset="0"/>
                <a:cs typeface="Arial" panose="020B0604020202020204" pitchFamily="34" charset="0"/>
              </a:rPr>
              <a:t>hiện</a:t>
            </a:r>
            <a:r>
              <a:rPr lang="en-US" sz="2700" i="1" dirty="0">
                <a:latin typeface="Arial" panose="020B0604020202020204" pitchFamily="34" charset="0"/>
                <a:cs typeface="Arial" panose="020B0604020202020204" pitchFamily="34" charset="0"/>
              </a:rPr>
              <a:t> </a:t>
            </a:r>
            <a:r>
              <a:rPr lang="en-US" sz="2700" i="1" dirty="0" err="1">
                <a:latin typeface="Arial" panose="020B0604020202020204" pitchFamily="34" charset="0"/>
                <a:cs typeface="Arial" panose="020B0604020202020204" pitchFamily="34" charset="0"/>
              </a:rPr>
              <a:t>tốt</a:t>
            </a:r>
            <a:r>
              <a:rPr lang="vi-VN" sz="2700" i="1" dirty="0">
                <a:latin typeface="Arial" panose="020B0604020202020204" pitchFamily="34" charset="0"/>
                <a:cs typeface="Arial" panose="020B0604020202020204" pitchFamily="34" charset="0"/>
              </a:rPr>
              <a:t> thì </a:t>
            </a:r>
            <a:r>
              <a:rPr lang="en-US" sz="2700" i="1" dirty="0" err="1">
                <a:latin typeface="Arial" panose="020B0604020202020204" pitchFamily="34" charset="0"/>
                <a:cs typeface="Arial" panose="020B0604020202020204" pitchFamily="34" charset="0"/>
              </a:rPr>
              <a:t>sức</a:t>
            </a:r>
            <a:r>
              <a:rPr lang="en-US" sz="2700" i="1" dirty="0">
                <a:latin typeface="Arial" panose="020B0604020202020204" pitchFamily="34" charset="0"/>
                <a:cs typeface="Arial" panose="020B0604020202020204" pitchFamily="34" charset="0"/>
              </a:rPr>
              <a:t> </a:t>
            </a:r>
            <a:r>
              <a:rPr lang="en-US" sz="2700" i="1" dirty="0" err="1">
                <a:latin typeface="Arial" panose="020B0604020202020204" pitchFamily="34" charset="0"/>
                <a:cs typeface="Arial" panose="020B0604020202020204" pitchFamily="34" charset="0"/>
              </a:rPr>
              <a:t>khỏe</a:t>
            </a:r>
            <a:r>
              <a:rPr lang="en-US" sz="2700" i="1" dirty="0">
                <a:latin typeface="Arial" panose="020B0604020202020204" pitchFamily="34" charset="0"/>
                <a:cs typeface="Arial" panose="020B0604020202020204" pitchFamily="34" charset="0"/>
              </a:rPr>
              <a:t> </a:t>
            </a:r>
            <a:r>
              <a:rPr lang="en-US" sz="2700" i="1" dirty="0" err="1">
                <a:latin typeface="Arial" panose="020B0604020202020204" pitchFamily="34" charset="0"/>
                <a:cs typeface="Arial" panose="020B0604020202020204" pitchFamily="34" charset="0"/>
              </a:rPr>
              <a:t>của</a:t>
            </a:r>
            <a:r>
              <a:rPr lang="en-US" sz="2700" i="1" dirty="0">
                <a:latin typeface="Arial" panose="020B0604020202020204" pitchFamily="34" charset="0"/>
                <a:cs typeface="Arial" panose="020B0604020202020204" pitchFamily="34" charset="0"/>
              </a:rPr>
              <a:t> </a:t>
            </a:r>
            <a:r>
              <a:rPr lang="vi-VN" sz="2700" i="1" dirty="0">
                <a:latin typeface="Arial" panose="020B0604020202020204" pitchFamily="34" charset="0"/>
                <a:cs typeface="Arial" panose="020B0604020202020204" pitchFamily="34" charset="0"/>
              </a:rPr>
              <a:t>học sinh</a:t>
            </a:r>
            <a:r>
              <a:rPr lang="en-US" sz="2700" i="1" dirty="0">
                <a:latin typeface="Arial" panose="020B0604020202020204" pitchFamily="34" charset="0"/>
                <a:cs typeface="Arial" panose="020B0604020202020204" pitchFamily="34" charset="0"/>
              </a:rPr>
              <a:t> </a:t>
            </a:r>
            <a:r>
              <a:rPr lang="en-US" sz="2700" i="1" dirty="0" err="1">
                <a:latin typeface="Arial" panose="020B0604020202020204" pitchFamily="34" charset="0"/>
                <a:cs typeface="Arial" panose="020B0604020202020204" pitchFamily="34" charset="0"/>
              </a:rPr>
              <a:t>trong</a:t>
            </a:r>
            <a:r>
              <a:rPr lang="en-US" sz="2700" i="1" dirty="0">
                <a:latin typeface="Arial" panose="020B0604020202020204" pitchFamily="34" charset="0"/>
                <a:cs typeface="Arial" panose="020B0604020202020204" pitchFamily="34" charset="0"/>
              </a:rPr>
              <a:t> </a:t>
            </a:r>
            <a:r>
              <a:rPr lang="en-US" sz="2700" i="1" dirty="0" err="1">
                <a:latin typeface="Arial" panose="020B0604020202020204" pitchFamily="34" charset="0"/>
                <a:cs typeface="Arial" panose="020B0604020202020204" pitchFamily="34" charset="0"/>
              </a:rPr>
              <a:t>nhà</a:t>
            </a:r>
            <a:r>
              <a:rPr lang="en-US" sz="2700" i="1" dirty="0">
                <a:latin typeface="Arial" panose="020B0604020202020204" pitchFamily="34" charset="0"/>
                <a:cs typeface="Arial" panose="020B0604020202020204" pitchFamily="34" charset="0"/>
              </a:rPr>
              <a:t> </a:t>
            </a:r>
            <a:r>
              <a:rPr lang="en-US" sz="2700" i="1" dirty="0" err="1">
                <a:latin typeface="Arial" panose="020B0604020202020204" pitchFamily="34" charset="0"/>
                <a:cs typeface="Arial" panose="020B0604020202020204" pitchFamily="34" charset="0"/>
              </a:rPr>
              <a:t>trường</a:t>
            </a:r>
            <a:r>
              <a:rPr lang="en-US" sz="2700" i="1" dirty="0">
                <a:latin typeface="Arial" panose="020B0604020202020204" pitchFamily="34" charset="0"/>
                <a:cs typeface="Arial" panose="020B0604020202020204" pitchFamily="34" charset="0"/>
              </a:rPr>
              <a:t>, </a:t>
            </a:r>
            <a:r>
              <a:rPr lang="en-US" sz="2700" i="1" dirty="0" err="1">
                <a:latin typeface="Arial" panose="020B0604020202020204" pitchFamily="34" charset="0"/>
                <a:cs typeface="Arial" panose="020B0604020202020204" pitchFamily="34" charset="0"/>
              </a:rPr>
              <a:t>nguồn</a:t>
            </a:r>
            <a:r>
              <a:rPr lang="en-US" sz="2700" i="1" dirty="0">
                <a:latin typeface="Arial" panose="020B0604020202020204" pitchFamily="34" charset="0"/>
                <a:cs typeface="Arial" panose="020B0604020202020204" pitchFamily="34" charset="0"/>
              </a:rPr>
              <a:t> </a:t>
            </a:r>
            <a:r>
              <a:rPr lang="en-US" sz="2700" i="1" dirty="0" err="1">
                <a:latin typeface="Arial" panose="020B0604020202020204" pitchFamily="34" charset="0"/>
                <a:cs typeface="Arial" panose="020B0604020202020204" pitchFamily="34" charset="0"/>
              </a:rPr>
              <a:t>lực</a:t>
            </a:r>
            <a:r>
              <a:rPr lang="en-US" sz="2700" i="1" dirty="0">
                <a:latin typeface="Arial" panose="020B0604020202020204" pitchFamily="34" charset="0"/>
                <a:cs typeface="Arial" panose="020B0604020202020204" pitchFamily="34" charset="0"/>
              </a:rPr>
              <a:t> </a:t>
            </a:r>
            <a:r>
              <a:rPr lang="en-US" sz="2700" i="1" dirty="0" err="1">
                <a:latin typeface="Arial" panose="020B0604020202020204" pitchFamily="34" charset="0"/>
                <a:cs typeface="Arial" panose="020B0604020202020204" pitchFamily="34" charset="0"/>
              </a:rPr>
              <a:t>tương</a:t>
            </a:r>
            <a:r>
              <a:rPr lang="en-US" sz="2700" i="1" dirty="0">
                <a:latin typeface="Arial" panose="020B0604020202020204" pitchFamily="34" charset="0"/>
                <a:cs typeface="Arial" panose="020B0604020202020204" pitchFamily="34" charset="0"/>
              </a:rPr>
              <a:t> </a:t>
            </a:r>
            <a:r>
              <a:rPr lang="en-US" sz="2700" i="1" dirty="0" err="1">
                <a:latin typeface="Arial" panose="020B0604020202020204" pitchFamily="34" charset="0"/>
                <a:cs typeface="Arial" panose="020B0604020202020204" pitchFamily="34" charset="0"/>
              </a:rPr>
              <a:t>lai</a:t>
            </a:r>
            <a:r>
              <a:rPr lang="en-US" sz="2700" i="1" dirty="0">
                <a:latin typeface="Arial" panose="020B0604020202020204" pitchFamily="34" charset="0"/>
                <a:cs typeface="Arial" panose="020B0604020202020204" pitchFamily="34" charset="0"/>
              </a:rPr>
              <a:t> </a:t>
            </a:r>
            <a:r>
              <a:rPr lang="en-US" sz="2700" i="1" dirty="0" err="1">
                <a:latin typeface="Arial" panose="020B0604020202020204" pitchFamily="34" charset="0"/>
                <a:cs typeface="Arial" panose="020B0604020202020204" pitchFamily="34" charset="0"/>
              </a:rPr>
              <a:t>của</a:t>
            </a:r>
            <a:r>
              <a:rPr lang="en-US" sz="2700" i="1" dirty="0">
                <a:latin typeface="Arial" panose="020B0604020202020204" pitchFamily="34" charset="0"/>
                <a:cs typeface="Arial" panose="020B0604020202020204" pitchFamily="34" charset="0"/>
              </a:rPr>
              <a:t> </a:t>
            </a:r>
            <a:r>
              <a:rPr lang="en-US" sz="2700" i="1" dirty="0" err="1">
                <a:latin typeface="Arial" panose="020B0604020202020204" pitchFamily="34" charset="0"/>
                <a:cs typeface="Arial" panose="020B0604020202020204" pitchFamily="34" charset="0"/>
              </a:rPr>
              <a:t>đất</a:t>
            </a:r>
            <a:r>
              <a:rPr lang="en-US" sz="2700" i="1" dirty="0">
                <a:latin typeface="Arial" panose="020B0604020202020204" pitchFamily="34" charset="0"/>
                <a:cs typeface="Arial" panose="020B0604020202020204" pitchFamily="34" charset="0"/>
              </a:rPr>
              <a:t> </a:t>
            </a:r>
            <a:r>
              <a:rPr lang="en-US" sz="2700" i="1" dirty="0" err="1">
                <a:latin typeface="Arial" panose="020B0604020202020204" pitchFamily="34" charset="0"/>
                <a:cs typeface="Arial" panose="020B0604020202020204" pitchFamily="34" charset="0"/>
              </a:rPr>
              <a:t>nước</a:t>
            </a:r>
            <a:r>
              <a:rPr lang="en-US" sz="2700" i="1" dirty="0">
                <a:latin typeface="Arial" panose="020B0604020202020204" pitchFamily="34" charset="0"/>
                <a:cs typeface="Arial" panose="020B0604020202020204" pitchFamily="34" charset="0"/>
              </a:rPr>
              <a:t> </a:t>
            </a:r>
            <a:r>
              <a:rPr lang="vi-VN" sz="2700" i="1" dirty="0">
                <a:latin typeface="Arial" panose="020B0604020202020204" pitchFamily="34" charset="0"/>
                <a:cs typeface="Arial" panose="020B0604020202020204" pitchFamily="34" charset="0"/>
              </a:rPr>
              <a:t>sẽ </a:t>
            </a:r>
            <a:r>
              <a:rPr lang="en-US" sz="2700" i="1" dirty="0" err="1">
                <a:latin typeface="Arial" panose="020B0604020202020204" pitchFamily="34" charset="0"/>
                <a:cs typeface="Arial" panose="020B0604020202020204" pitchFamily="34" charset="0"/>
              </a:rPr>
              <a:t>được</a:t>
            </a:r>
            <a:r>
              <a:rPr lang="en-US" sz="2700" i="1" dirty="0">
                <a:latin typeface="Arial" panose="020B0604020202020204" pitchFamily="34" charset="0"/>
                <a:cs typeface="Arial" panose="020B0604020202020204" pitchFamily="34" charset="0"/>
              </a:rPr>
              <a:t> </a:t>
            </a:r>
            <a:r>
              <a:rPr lang="en-US" sz="2700" i="1" dirty="0" err="1">
                <a:latin typeface="Arial" panose="020B0604020202020204" pitchFamily="34" charset="0"/>
                <a:cs typeface="Arial" panose="020B0604020202020204" pitchFamily="34" charset="0"/>
              </a:rPr>
              <a:t>đảm</a:t>
            </a:r>
            <a:r>
              <a:rPr lang="en-US" sz="2700" i="1" dirty="0">
                <a:latin typeface="Arial" panose="020B0604020202020204" pitchFamily="34" charset="0"/>
                <a:cs typeface="Arial" panose="020B0604020202020204" pitchFamily="34" charset="0"/>
              </a:rPr>
              <a:t> </a:t>
            </a:r>
            <a:r>
              <a:rPr lang="en-US" sz="2700" i="1" dirty="0" err="1">
                <a:latin typeface="Arial" panose="020B0604020202020204" pitchFamily="34" charset="0"/>
                <a:cs typeface="Arial" panose="020B0604020202020204" pitchFamily="34" charset="0"/>
              </a:rPr>
              <a:t>bảo</a:t>
            </a:r>
            <a:r>
              <a:rPr lang="en-US" sz="2700" i="1" dirty="0">
                <a:latin typeface="Arial" panose="020B0604020202020204" pitchFamily="34" charset="0"/>
                <a:cs typeface="Arial" panose="020B0604020202020204" pitchFamily="34" charset="0"/>
              </a:rPr>
              <a:t> </a:t>
            </a:r>
            <a:r>
              <a:rPr lang="vi-VN" sz="2700" i="1" dirty="0">
                <a:latin typeface="Arial" panose="020B0604020202020204" pitchFamily="34" charset="0"/>
                <a:cs typeface="Arial" panose="020B0604020202020204" pitchFamily="34" charset="0"/>
              </a:rPr>
              <a:t>và </a:t>
            </a:r>
            <a:r>
              <a:rPr lang="en-US" sz="2700" i="1" dirty="0" err="1">
                <a:latin typeface="Arial" panose="020B0604020202020204" pitchFamily="34" charset="0"/>
                <a:cs typeface="Arial" panose="020B0604020202020204" pitchFamily="34" charset="0"/>
              </a:rPr>
              <a:t>đem</a:t>
            </a:r>
            <a:r>
              <a:rPr lang="en-US" sz="2700" i="1" dirty="0">
                <a:latin typeface="Arial" panose="020B0604020202020204" pitchFamily="34" charset="0"/>
                <a:cs typeface="Arial" panose="020B0604020202020204" pitchFamily="34" charset="0"/>
              </a:rPr>
              <a:t> </a:t>
            </a:r>
            <a:r>
              <a:rPr lang="en-US" sz="2700" i="1" dirty="0" err="1">
                <a:latin typeface="Arial" panose="020B0604020202020204" pitchFamily="34" charset="0"/>
                <a:cs typeface="Arial" panose="020B0604020202020204" pitchFamily="34" charset="0"/>
              </a:rPr>
              <a:t>lại</a:t>
            </a:r>
            <a:r>
              <a:rPr lang="en-US" sz="2700" i="1" dirty="0">
                <a:latin typeface="Arial" panose="020B0604020202020204" pitchFamily="34" charset="0"/>
                <a:cs typeface="Arial" panose="020B0604020202020204" pitchFamily="34" charset="0"/>
              </a:rPr>
              <a:t> </a:t>
            </a:r>
            <a:r>
              <a:rPr lang="en-US" sz="2700" i="1" dirty="0" err="1">
                <a:latin typeface="Arial" panose="020B0604020202020204" pitchFamily="34" charset="0"/>
                <a:cs typeface="Arial" panose="020B0604020202020204" pitchFamily="34" charset="0"/>
              </a:rPr>
              <a:t>hiệu</a:t>
            </a:r>
            <a:r>
              <a:rPr lang="en-US" sz="2700" i="1" dirty="0">
                <a:latin typeface="Arial" panose="020B0604020202020204" pitchFamily="34" charset="0"/>
                <a:cs typeface="Arial" panose="020B0604020202020204" pitchFamily="34" charset="0"/>
              </a:rPr>
              <a:t> </a:t>
            </a:r>
            <a:r>
              <a:rPr lang="en-US" sz="2700" i="1" dirty="0" err="1">
                <a:latin typeface="Arial" panose="020B0604020202020204" pitchFamily="34" charset="0"/>
                <a:cs typeface="Arial" panose="020B0604020202020204" pitchFamily="34" charset="0"/>
              </a:rPr>
              <a:t>quả</a:t>
            </a:r>
            <a:r>
              <a:rPr lang="en-US" sz="2700" i="1" dirty="0">
                <a:latin typeface="Arial" panose="020B0604020202020204" pitchFamily="34" charset="0"/>
                <a:cs typeface="Arial" panose="020B0604020202020204" pitchFamily="34" charset="0"/>
              </a:rPr>
              <a:t> </a:t>
            </a:r>
            <a:r>
              <a:rPr lang="vi-VN" sz="2700" i="1" dirty="0">
                <a:latin typeface="Arial" panose="020B0604020202020204" pitchFamily="34" charset="0"/>
                <a:cs typeface="Arial" panose="020B0604020202020204" pitchFamily="34" charset="0"/>
              </a:rPr>
              <a:t>to lớn về </a:t>
            </a:r>
            <a:r>
              <a:rPr lang="en-US" sz="2700" i="1" dirty="0" err="1">
                <a:latin typeface="Arial" panose="020B0604020202020204" pitchFamily="34" charset="0"/>
                <a:cs typeface="Arial" panose="020B0604020202020204" pitchFamily="34" charset="0"/>
              </a:rPr>
              <a:t>kinh</a:t>
            </a:r>
            <a:r>
              <a:rPr lang="en-US" sz="2700" i="1" dirty="0">
                <a:latin typeface="Arial" panose="020B0604020202020204" pitchFamily="34" charset="0"/>
                <a:cs typeface="Arial" panose="020B0604020202020204" pitchFamily="34" charset="0"/>
              </a:rPr>
              <a:t> </a:t>
            </a:r>
            <a:r>
              <a:rPr lang="en-US" sz="2700" i="1" dirty="0" err="1">
                <a:latin typeface="Arial" panose="020B0604020202020204" pitchFamily="34" charset="0"/>
                <a:cs typeface="Arial" panose="020B0604020202020204" pitchFamily="34" charset="0"/>
              </a:rPr>
              <a:t>tế</a:t>
            </a:r>
            <a:r>
              <a:rPr lang="en-US" sz="2700" i="1" dirty="0">
                <a:latin typeface="Arial" panose="020B0604020202020204" pitchFamily="34" charset="0"/>
                <a:cs typeface="Arial" panose="020B0604020202020204" pitchFamily="34" charset="0"/>
              </a:rPr>
              <a:t> </a:t>
            </a:r>
            <a:r>
              <a:rPr lang="en-US" sz="2700" i="1" dirty="0" err="1">
                <a:latin typeface="Arial" panose="020B0604020202020204" pitchFamily="34" charset="0"/>
                <a:cs typeface="Arial" panose="020B0604020202020204" pitchFamily="34" charset="0"/>
              </a:rPr>
              <a:t>và</a:t>
            </a:r>
            <a:r>
              <a:rPr lang="en-US" sz="2700" i="1" dirty="0">
                <a:latin typeface="Arial" panose="020B0604020202020204" pitchFamily="34" charset="0"/>
                <a:cs typeface="Arial" panose="020B0604020202020204" pitchFamily="34" charset="0"/>
              </a:rPr>
              <a:t> </a:t>
            </a:r>
            <a:r>
              <a:rPr lang="en-US" sz="2700" i="1" dirty="0" err="1">
                <a:latin typeface="Arial" panose="020B0604020202020204" pitchFamily="34" charset="0"/>
                <a:cs typeface="Arial" panose="020B0604020202020204" pitchFamily="34" charset="0"/>
              </a:rPr>
              <a:t>xã</a:t>
            </a:r>
            <a:r>
              <a:rPr lang="en-US" sz="2700" i="1" dirty="0">
                <a:latin typeface="Arial" panose="020B0604020202020204" pitchFamily="34" charset="0"/>
                <a:cs typeface="Arial" panose="020B0604020202020204" pitchFamily="34" charset="0"/>
              </a:rPr>
              <a:t> </a:t>
            </a:r>
            <a:r>
              <a:rPr lang="en-US" sz="2700" i="1" dirty="0" err="1" smtClean="0">
                <a:latin typeface="Arial" panose="020B0604020202020204" pitchFamily="34" charset="0"/>
                <a:cs typeface="Arial" panose="020B0604020202020204" pitchFamily="34" charset="0"/>
              </a:rPr>
              <a:t>hội</a:t>
            </a:r>
            <a:r>
              <a:rPr lang="en-US" sz="2700" dirty="0" smtClean="0">
                <a:latin typeface="Arial" panose="020B0604020202020204" pitchFamily="34" charset="0"/>
                <a:cs typeface="Arial" panose="020B0604020202020204" pitchFamily="34" charset="0"/>
              </a:rPr>
              <a:t>”</a:t>
            </a:r>
            <a:r>
              <a:rPr lang="vi-VN" sz="2700" dirty="0" smtClean="0">
                <a:latin typeface="Arial" panose="020B0604020202020204" pitchFamily="34" charset="0"/>
                <a:cs typeface="Arial" panose="020B0604020202020204" pitchFamily="34" charset="0"/>
              </a:rPr>
              <a:t>.</a:t>
            </a:r>
            <a:r>
              <a:rPr lang="en-US" sz="2700" dirty="0" smtClean="0">
                <a:latin typeface="Arial" panose="020B0604020202020204" pitchFamily="34" charset="0"/>
                <a:cs typeface="Arial" panose="020B0604020202020204" pitchFamily="34" charset="0"/>
              </a:rPr>
              <a:t>  </a:t>
            </a:r>
          </a:p>
          <a:p>
            <a:pPr>
              <a:buClr>
                <a:srgbClr val="FF0000"/>
              </a:buClr>
              <a:buFont typeface="Wingdings" panose="05000000000000000000" pitchFamily="2" charset="2"/>
              <a:buChar char="Ø"/>
            </a:pPr>
            <a:r>
              <a:rPr lang="en-US" sz="2700" dirty="0" err="1">
                <a:latin typeface="Arial" panose="020B0604020202020204" pitchFamily="34" charset="0"/>
                <a:cs typeface="Arial" panose="020B0604020202020204" pitchFamily="34" charset="0"/>
              </a:rPr>
              <a:t>Lứa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tuổi</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học</a:t>
            </a:r>
            <a:r>
              <a:rPr lang="en-US" sz="2700" dirty="0">
                <a:latin typeface="Arial" panose="020B0604020202020204" pitchFamily="34" charset="0"/>
                <a:cs typeface="Arial" panose="020B0604020202020204" pitchFamily="34" charset="0"/>
              </a:rPr>
              <a:t> </a:t>
            </a:r>
            <a:r>
              <a:rPr lang="en-US" sz="2700" dirty="0" err="1" smtClean="0">
                <a:latin typeface="Arial" panose="020B0604020202020204" pitchFamily="34" charset="0"/>
                <a:cs typeface="Arial" panose="020B0604020202020204" pitchFamily="34" charset="0"/>
              </a:rPr>
              <a:t>sinh</a:t>
            </a:r>
            <a:r>
              <a:rPr lang="en-US" sz="2700" dirty="0" smtClean="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giai</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đoạn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phát</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triển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thể</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chất</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tinh</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thần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và</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hình</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thành</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thói</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quen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chăm</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sóc</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sức</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khỏe</a:t>
            </a:r>
            <a:r>
              <a:rPr lang="en-US" sz="2700" dirty="0">
                <a:latin typeface="Arial" panose="020B0604020202020204" pitchFamily="34" charset="0"/>
                <a:cs typeface="Arial" panose="020B0604020202020204" pitchFamily="34" charset="0"/>
              </a:rPr>
              <a:t>. </a:t>
            </a:r>
            <a:endParaRPr lang="en-US" sz="2700" dirty="0" smtClean="0">
              <a:latin typeface="Arial" panose="020B0604020202020204" pitchFamily="34" charset="0"/>
              <a:cs typeface="Arial" panose="020B0604020202020204" pitchFamily="34" charset="0"/>
            </a:endParaRPr>
          </a:p>
          <a:p>
            <a:pPr>
              <a:buClr>
                <a:srgbClr val="FF0000"/>
              </a:buClr>
              <a:buFont typeface="Wingdings" panose="05000000000000000000" pitchFamily="2" charset="2"/>
              <a:buChar char="Ø"/>
            </a:pPr>
            <a:r>
              <a:rPr lang="en-US" sz="2700" dirty="0" err="1" smtClean="0">
                <a:latin typeface="Arial" panose="020B0604020202020204" pitchFamily="34" charset="0"/>
                <a:cs typeface="Arial" panose="020B0604020202020204" pitchFamily="34" charset="0"/>
              </a:rPr>
              <a:t>Môi</a:t>
            </a:r>
            <a:r>
              <a:rPr lang="en-US" sz="2700" dirty="0" smtClean="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trường</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học</a:t>
            </a:r>
            <a:r>
              <a:rPr lang="en-US" sz="2700" dirty="0">
                <a:latin typeface="Arial" panose="020B0604020202020204" pitchFamily="34" charset="0"/>
                <a:cs typeface="Arial" panose="020B0604020202020204" pitchFamily="34" charset="0"/>
              </a:rPr>
              <a:t> </a:t>
            </a:r>
            <a:r>
              <a:rPr lang="en-US" sz="2700" dirty="0" err="1" smtClean="0">
                <a:latin typeface="Arial" panose="020B0604020202020204" pitchFamily="34" charset="0"/>
                <a:cs typeface="Arial" panose="020B0604020202020204" pitchFamily="34" charset="0"/>
              </a:rPr>
              <a:t>tập</a:t>
            </a:r>
            <a:r>
              <a:rPr lang="en-US" sz="2700" dirty="0" smtClean="0">
                <a:latin typeface="Arial" panose="020B0604020202020204" pitchFamily="34" charset="0"/>
                <a:cs typeface="Arial" panose="020B0604020202020204" pitchFamily="34" charset="0"/>
              </a:rPr>
              <a:t>: </a:t>
            </a:r>
            <a:r>
              <a:rPr lang="en-US" sz="2700" dirty="0" err="1" smtClean="0">
                <a:latin typeface="Arial" panose="020B0604020202020204" pitchFamily="34" charset="0"/>
                <a:cs typeface="Arial" panose="020B0604020202020204" pitchFamily="34" charset="0"/>
              </a:rPr>
              <a:t>đông</a:t>
            </a:r>
            <a:r>
              <a:rPr lang="en-US" sz="2700" dirty="0" smtClean="0">
                <a:latin typeface="Arial" panose="020B0604020202020204" pitchFamily="34" charset="0"/>
                <a:cs typeface="Arial" panose="020B0604020202020204" pitchFamily="34" charset="0"/>
              </a:rPr>
              <a:t> </a:t>
            </a:r>
            <a:r>
              <a:rPr lang="en-US" sz="2700" dirty="0" err="1" smtClean="0">
                <a:latin typeface="Arial" panose="020B0604020202020204" pitchFamily="34" charset="0"/>
                <a:cs typeface="Arial" panose="020B0604020202020204" pitchFamily="34" charset="0"/>
              </a:rPr>
              <a:t>người</a:t>
            </a:r>
            <a:r>
              <a:rPr lang="en-US" sz="2700" dirty="0" smtClean="0">
                <a:latin typeface="Arial" panose="020B0604020202020204" pitchFamily="34" charset="0"/>
                <a:cs typeface="Arial" panose="020B0604020202020204" pitchFamily="34" charset="0"/>
                <a:sym typeface="Wingdings" panose="05000000000000000000" pitchFamily="2" charset="2"/>
              </a:rPr>
              <a:t> </a:t>
            </a:r>
            <a:r>
              <a:rPr lang="en-US" sz="2700" dirty="0" err="1" smtClean="0">
                <a:latin typeface="Arial" panose="020B0604020202020204" pitchFamily="34" charset="0"/>
                <a:cs typeface="Arial" panose="020B0604020202020204" pitchFamily="34" charset="0"/>
              </a:rPr>
              <a:t>rất</a:t>
            </a:r>
            <a:r>
              <a:rPr lang="en-US" sz="2700" dirty="0" smtClean="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dễ</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mắc</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lây</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lan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dịch</a:t>
            </a:r>
            <a:r>
              <a:rPr lang="en-US" sz="2700" dirty="0">
                <a:latin typeface="Arial" panose="020B0604020202020204" pitchFamily="34" charset="0"/>
                <a:cs typeface="Arial" panose="020B0604020202020204" pitchFamily="34" charset="0"/>
              </a:rPr>
              <a:t> </a:t>
            </a:r>
            <a:r>
              <a:rPr lang="en-US" sz="2700" dirty="0" err="1" smtClean="0">
                <a:latin typeface="Arial" panose="020B0604020202020204" pitchFamily="34" charset="0"/>
                <a:cs typeface="Arial" panose="020B0604020202020204" pitchFamily="34" charset="0"/>
              </a:rPr>
              <a:t>bệnh</a:t>
            </a:r>
            <a:r>
              <a:rPr lang="en-US" sz="2700" dirty="0" smtClean="0">
                <a:latin typeface="Arial" panose="020B0604020202020204" pitchFamily="34" charset="0"/>
                <a:cs typeface="Arial" panose="020B0604020202020204" pitchFamily="34" charset="0"/>
              </a:rPr>
              <a:t> </a:t>
            </a:r>
            <a:r>
              <a:rPr lang="en-US" sz="2700" dirty="0" smtClean="0">
                <a:latin typeface="Arial" panose="020B0604020202020204" pitchFamily="34" charset="0"/>
                <a:cs typeface="Arial" panose="020B0604020202020204" pitchFamily="34" charset="0"/>
                <a:sym typeface="Wingdings" panose="05000000000000000000" pitchFamily="2" charset="2"/>
              </a:rPr>
              <a:t> </a:t>
            </a:r>
            <a:r>
              <a:rPr lang="en-US" sz="2700" dirty="0" err="1" smtClean="0">
                <a:solidFill>
                  <a:srgbClr val="FF0000"/>
                </a:solidFill>
                <a:latin typeface="Arial" panose="020B0604020202020204" pitchFamily="34" charset="0"/>
                <a:cs typeface="Arial" panose="020B0604020202020204" pitchFamily="34" charset="0"/>
                <a:sym typeface="Wingdings" panose="05000000000000000000" pitchFamily="2" charset="2"/>
              </a:rPr>
              <a:t>cần</a:t>
            </a:r>
            <a:r>
              <a:rPr lang="en-US" sz="2700" dirty="0" smtClean="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sz="2700" dirty="0" err="1" smtClean="0">
                <a:solidFill>
                  <a:srgbClr val="FF0000"/>
                </a:solidFill>
                <a:latin typeface="Arial" panose="020B0604020202020204" pitchFamily="34" charset="0"/>
                <a:cs typeface="Arial" panose="020B0604020202020204" pitchFamily="34" charset="0"/>
                <a:sym typeface="Wingdings" panose="05000000000000000000" pitchFamily="2" charset="2"/>
              </a:rPr>
              <a:t>thiết</a:t>
            </a:r>
            <a:r>
              <a:rPr lang="en-US" sz="2700" dirty="0" smtClean="0">
                <a:solidFill>
                  <a:srgbClr val="FF0000"/>
                </a:solidFill>
                <a:latin typeface="Arial" panose="020B0604020202020204" pitchFamily="34" charset="0"/>
                <a:cs typeface="Arial" panose="020B0604020202020204" pitchFamily="34" charset="0"/>
                <a:sym typeface="Wingdings" panose="05000000000000000000" pitchFamily="2" charset="2"/>
              </a:rPr>
              <a:t> </a:t>
            </a:r>
            <a:r>
              <a:rPr lang="en-US" sz="2700" dirty="0" err="1" smtClean="0">
                <a:solidFill>
                  <a:srgbClr val="FF0000"/>
                </a:solidFill>
                <a:latin typeface="Arial" panose="020B0604020202020204" pitchFamily="34" charset="0"/>
                <a:cs typeface="Arial" panose="020B0604020202020204" pitchFamily="34" charset="0"/>
                <a:sym typeface="Wingdings" panose="05000000000000000000" pitchFamily="2" charset="2"/>
              </a:rPr>
              <a:t>có</a:t>
            </a:r>
            <a:r>
              <a:rPr lang="en-US" sz="2700" dirty="0" smtClean="0">
                <a:solidFill>
                  <a:srgbClr val="FF0000"/>
                </a:solidFill>
                <a:latin typeface="Arial" panose="020B0604020202020204" pitchFamily="34" charset="0"/>
                <a:cs typeface="Arial" panose="020B0604020202020204" pitchFamily="34" charset="0"/>
                <a:sym typeface="Wingdings" panose="05000000000000000000" pitchFamily="2" charset="2"/>
              </a:rPr>
              <a:t> Y TẾ TRƯỜNG HỌC</a:t>
            </a:r>
            <a:r>
              <a:rPr lang="en-US" sz="2700" dirty="0" smtClean="0">
                <a:latin typeface="Arial" panose="020B0604020202020204" pitchFamily="34" charset="0"/>
                <a:cs typeface="Arial" panose="020B0604020202020204" pitchFamily="34" charset="0"/>
                <a:sym typeface="Wingdings" panose="05000000000000000000" pitchFamily="2" charset="2"/>
              </a:rPr>
              <a:t>.</a:t>
            </a:r>
            <a:endParaRPr lang="en-US" sz="2700" dirty="0">
              <a:latin typeface="Arial" panose="020B0604020202020204" pitchFamily="34" charset="0"/>
              <a:cs typeface="Arial" panose="020B0604020202020204" pitchFamily="34" charset="0"/>
            </a:endParaRPr>
          </a:p>
          <a:p>
            <a:pPr algn="just">
              <a:buClr>
                <a:srgbClr val="FF0000"/>
              </a:buClr>
              <a:buFont typeface="Wingdings" panose="05000000000000000000" pitchFamily="2" charset="2"/>
              <a:buChar char="Ø"/>
            </a:pPr>
            <a:endParaRPr lang="vi-VN" sz="2700" dirty="0">
              <a:latin typeface="Arial" panose="020B0604020202020204" pitchFamily="34" charset="0"/>
              <a:cs typeface="Arial" panose="020B0604020202020204" pitchFamily="34" charset="0"/>
            </a:endParaRPr>
          </a:p>
          <a:p>
            <a:pPr algn="just">
              <a:buClr>
                <a:srgbClr val="FF0000"/>
              </a:buClr>
              <a:buFont typeface="Wingdings" panose="05000000000000000000" pitchFamily="2" charset="2"/>
              <a:buChar char="Ø"/>
            </a:pPr>
            <a:endParaRPr lang="pt-BR" sz="2700" b="1" i="1" dirty="0">
              <a:latin typeface="Arial" panose="020B0604020202020204" pitchFamily="34" charset="0"/>
              <a:cs typeface="Arial" panose="020B0604020202020204" pitchFamily="34" charset="0"/>
            </a:endParaRPr>
          </a:p>
          <a:p>
            <a:pPr algn="just">
              <a:buClr>
                <a:srgbClr val="FF0000"/>
              </a:buClr>
              <a:buFont typeface="Wingdings" panose="05000000000000000000" pitchFamily="2" charset="2"/>
              <a:buChar char="Ø"/>
            </a:pPr>
            <a:endParaRPr lang="en-US" sz="2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257365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381000"/>
            <a:ext cx="6172200" cy="376238"/>
          </a:xfrm>
        </p:spPr>
        <p:txBody>
          <a:bodyPr>
            <a:noAutofit/>
          </a:bodyPr>
          <a:lstStyle/>
          <a:p>
            <a:r>
              <a:rPr lang="pt-BR" sz="3000" b="1" dirty="0">
                <a:solidFill>
                  <a:srgbClr val="FF0000"/>
                </a:solidFill>
                <a:latin typeface="Arial" panose="020B0604020202020204" pitchFamily="34" charset="0"/>
                <a:cs typeface="Arial" panose="020B0604020202020204" pitchFamily="34" charset="0"/>
              </a:rPr>
              <a:t>MỤC TIÊU CỤ THỂ</a:t>
            </a:r>
            <a:endParaRPr lang="en-US" sz="30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04800" y="1143000"/>
            <a:ext cx="8610600" cy="4038600"/>
          </a:xfrm>
        </p:spPr>
        <p:txBody>
          <a:bodyPr>
            <a:noAutofit/>
          </a:bodyPr>
          <a:lstStyle/>
          <a:p>
            <a:pPr>
              <a:spcBef>
                <a:spcPts val="450"/>
              </a:spcBef>
              <a:spcAft>
                <a:spcPts val="450"/>
              </a:spcAft>
              <a:buClr>
                <a:srgbClr val="C00000"/>
              </a:buClr>
              <a:buFont typeface="Wingdings" panose="05000000000000000000" pitchFamily="2" charset="2"/>
              <a:buChar char="v"/>
            </a:pPr>
            <a:r>
              <a:rPr lang="en-US" sz="3000" b="1" dirty="0" err="1">
                <a:latin typeface="Arial" panose="020B0604020202020204" pitchFamily="34" charset="0"/>
                <a:cs typeface="Arial" panose="020B0604020202020204" pitchFamily="34" charset="0"/>
              </a:rPr>
              <a:t>Thái</a:t>
            </a:r>
            <a:r>
              <a:rPr lang="en-US" sz="3000" b="1" dirty="0">
                <a:latin typeface="Arial" panose="020B0604020202020204" pitchFamily="34" charset="0"/>
                <a:cs typeface="Arial" panose="020B0604020202020204" pitchFamily="34" charset="0"/>
              </a:rPr>
              <a:t> </a:t>
            </a:r>
            <a:r>
              <a:rPr lang="en-US" sz="3000" b="1" dirty="0" err="1">
                <a:latin typeface="Arial" panose="020B0604020202020204" pitchFamily="34" charset="0"/>
                <a:cs typeface="Arial" panose="020B0604020202020204" pitchFamily="34" charset="0"/>
              </a:rPr>
              <a:t>độ</a:t>
            </a:r>
            <a:r>
              <a:rPr lang="en-US" sz="3000" b="1" dirty="0">
                <a:latin typeface="Arial" panose="020B0604020202020204" pitchFamily="34" charset="0"/>
                <a:cs typeface="Arial" panose="020B0604020202020204" pitchFamily="34" charset="0"/>
              </a:rPr>
              <a:t> </a:t>
            </a:r>
            <a:r>
              <a:rPr lang="en-US" sz="3000" b="1" dirty="0" err="1">
                <a:latin typeface="Arial" panose="020B0604020202020204" pitchFamily="34" charset="0"/>
                <a:cs typeface="Arial" panose="020B0604020202020204" pitchFamily="34" charset="0"/>
              </a:rPr>
              <a:t>cần</a:t>
            </a:r>
            <a:r>
              <a:rPr lang="en-US" sz="3000" b="1" dirty="0">
                <a:latin typeface="Arial" panose="020B0604020202020204" pitchFamily="34" charset="0"/>
                <a:cs typeface="Arial" panose="020B0604020202020204" pitchFamily="34" charset="0"/>
              </a:rPr>
              <a:t> </a:t>
            </a:r>
            <a:r>
              <a:rPr lang="en-US" sz="3000" b="1" dirty="0" err="1">
                <a:latin typeface="Arial" panose="020B0604020202020204" pitchFamily="34" charset="0"/>
                <a:cs typeface="Arial" panose="020B0604020202020204" pitchFamily="34" charset="0"/>
              </a:rPr>
              <a:t>đạt</a:t>
            </a:r>
            <a:r>
              <a:rPr lang="en-US" sz="3000" b="1" dirty="0">
                <a:latin typeface="Arial" panose="020B0604020202020204" pitchFamily="34" charset="0"/>
                <a:cs typeface="Arial" panose="020B0604020202020204" pitchFamily="34" charset="0"/>
              </a:rPr>
              <a:t>:</a:t>
            </a:r>
          </a:p>
          <a:p>
            <a:pPr>
              <a:spcBef>
                <a:spcPts val="450"/>
              </a:spcBef>
              <a:spcAft>
                <a:spcPts val="450"/>
              </a:spcAft>
              <a:buClr>
                <a:srgbClr val="FF0000"/>
              </a:buClr>
              <a:buFont typeface="Wingdings" panose="05000000000000000000" pitchFamily="2" charset="2"/>
              <a:buChar char="ü"/>
            </a:pPr>
            <a:r>
              <a:rPr lang="en-US" sz="3000" dirty="0" err="1">
                <a:latin typeface="Arial" panose="020B0604020202020204" pitchFamily="34" charset="0"/>
                <a:cs typeface="Arial" panose="020B0604020202020204" pitchFamily="34" charset="0"/>
              </a:rPr>
              <a:t>Nhận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thức</a:t>
            </a:r>
            <a:r>
              <a:rPr lang="vi-VN" sz="3000" dirty="0">
                <a:latin typeface="Arial" panose="020B0604020202020204" pitchFamily="34" charset="0"/>
                <a:cs typeface="Arial" panose="020B0604020202020204" pitchFamily="34" charset="0"/>
              </a:rPr>
              <a:t> được </a:t>
            </a:r>
            <a:r>
              <a:rPr lang="vi-VN" sz="3000" b="1" i="1" dirty="0">
                <a:solidFill>
                  <a:srgbClr val="FF0000"/>
                </a:solidFill>
                <a:latin typeface="Arial" panose="020B0604020202020204" pitchFamily="34" charset="0"/>
                <a:cs typeface="Arial" panose="020B0604020202020204" pitchFamily="34" charset="0"/>
              </a:rPr>
              <a:t>tầm quan trọng và nhiệm vụ </a:t>
            </a:r>
            <a:r>
              <a:rPr lang="en-US" sz="3000" dirty="0" err="1">
                <a:latin typeface="Arial" panose="020B0604020202020204" pitchFamily="34" charset="0"/>
                <a:cs typeface="Arial" panose="020B0604020202020204" pitchFamily="34" charset="0"/>
              </a:rPr>
              <a:t>của</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người</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làm</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công</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tác</a:t>
            </a:r>
            <a:r>
              <a:rPr lang="en-US" sz="3000" dirty="0">
                <a:latin typeface="Arial" panose="020B0604020202020204" pitchFamily="34" charset="0"/>
                <a:cs typeface="Arial" panose="020B0604020202020204" pitchFamily="34" charset="0"/>
              </a:rPr>
              <a:t> y </a:t>
            </a:r>
            <a:r>
              <a:rPr lang="en-US" sz="3000" dirty="0" err="1">
                <a:latin typeface="Arial" panose="020B0604020202020204" pitchFamily="34" charset="0"/>
                <a:cs typeface="Arial" panose="020B0604020202020204" pitchFamily="34" charset="0"/>
              </a:rPr>
              <a:t>tế</a:t>
            </a:r>
            <a:r>
              <a:rPr lang="vi-VN" sz="3000" dirty="0">
                <a:latin typeface="Arial" panose="020B0604020202020204" pitchFamily="34" charset="0"/>
                <a:cs typeface="Arial" panose="020B0604020202020204" pitchFamily="34" charset="0"/>
              </a:rPr>
              <a:t> trong </a:t>
            </a:r>
            <a:r>
              <a:rPr lang="en-US" sz="3000" dirty="0" err="1">
                <a:latin typeface="Arial" panose="020B0604020202020204" pitchFamily="34" charset="0"/>
                <a:cs typeface="Arial" panose="020B0604020202020204" pitchFamily="34" charset="0"/>
              </a:rPr>
              <a:t>trường</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học</a:t>
            </a:r>
            <a:r>
              <a:rPr lang="vi-VN" sz="3000" dirty="0">
                <a:latin typeface="Arial" panose="020B0604020202020204" pitchFamily="34" charset="0"/>
                <a:cs typeface="Arial" panose="020B0604020202020204" pitchFamily="34" charset="0"/>
              </a:rPr>
              <a:t>; </a:t>
            </a:r>
            <a:endParaRPr lang="en-US" sz="3000" dirty="0">
              <a:latin typeface="Arial" panose="020B0604020202020204" pitchFamily="34" charset="0"/>
              <a:cs typeface="Arial" panose="020B0604020202020204" pitchFamily="34" charset="0"/>
            </a:endParaRPr>
          </a:p>
          <a:p>
            <a:pPr>
              <a:spcBef>
                <a:spcPts val="450"/>
              </a:spcBef>
              <a:spcAft>
                <a:spcPts val="450"/>
              </a:spcAft>
              <a:buClr>
                <a:srgbClr val="FF0000"/>
              </a:buClr>
              <a:buFont typeface="Wingdings" panose="05000000000000000000" pitchFamily="2" charset="2"/>
              <a:buChar char="ü"/>
            </a:pPr>
            <a:r>
              <a:rPr lang="en-US" sz="3000" dirty="0">
                <a:latin typeface="Arial" panose="020B0604020202020204" pitchFamily="34" charset="0"/>
                <a:cs typeface="Arial" panose="020B0604020202020204" pitchFamily="34" charset="0"/>
              </a:rPr>
              <a:t>T</a:t>
            </a:r>
            <a:r>
              <a:rPr lang="vi-VN" sz="3000" dirty="0">
                <a:latin typeface="Arial" panose="020B0604020202020204" pitchFamily="34" charset="0"/>
                <a:cs typeface="Arial" panose="020B0604020202020204" pitchFamily="34" charset="0"/>
              </a:rPr>
              <a:t>ích cực, </a:t>
            </a:r>
            <a:r>
              <a:rPr lang="vi-VN" sz="3000" b="1" i="1" dirty="0">
                <a:solidFill>
                  <a:srgbClr val="FF0000"/>
                </a:solidFill>
                <a:latin typeface="Arial" panose="020B0604020202020204" pitchFamily="34" charset="0"/>
                <a:cs typeface="Arial" panose="020B0604020202020204" pitchFamily="34" charset="0"/>
              </a:rPr>
              <a:t>chủ động bồi dưỡng nâng cao </a:t>
            </a:r>
            <a:r>
              <a:rPr lang="vi-VN" sz="3000" dirty="0">
                <a:latin typeface="Arial" panose="020B0604020202020204" pitchFamily="34" charset="0"/>
                <a:cs typeface="Arial" panose="020B0604020202020204" pitchFamily="34" charset="0"/>
              </a:rPr>
              <a:t>kiến thức</a:t>
            </a:r>
            <a:r>
              <a:rPr lang="en-US" sz="3000" dirty="0">
                <a:latin typeface="Arial" panose="020B0604020202020204" pitchFamily="34" charset="0"/>
                <a:cs typeface="Arial" panose="020B0604020202020204" pitchFamily="34" charset="0"/>
              </a:rPr>
              <a:t>, </a:t>
            </a:r>
            <a:r>
              <a:rPr lang="vi-VN" sz="3000" dirty="0">
                <a:latin typeface="Arial" panose="020B0604020202020204" pitchFamily="34" charset="0"/>
                <a:cs typeface="Arial" panose="020B0604020202020204" pitchFamily="34" charset="0"/>
              </a:rPr>
              <a:t>kỹ năng thực hiện nhiệm vụ </a:t>
            </a:r>
            <a:r>
              <a:rPr lang="en-US" sz="3000" dirty="0" err="1">
                <a:latin typeface="Arial" panose="020B0604020202020204" pitchFamily="34" charset="0"/>
                <a:cs typeface="Arial" panose="020B0604020202020204" pitchFamily="34" charset="0"/>
              </a:rPr>
              <a:t>quản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lý</a:t>
            </a:r>
            <a:r>
              <a:rPr lang="en-US" sz="3000" dirty="0">
                <a:latin typeface="Arial" panose="020B0604020202020204" pitchFamily="34" charset="0"/>
                <a:cs typeface="Arial" panose="020B0604020202020204" pitchFamily="34" charset="0"/>
              </a:rPr>
              <a:t>, CSSK </a:t>
            </a:r>
            <a:r>
              <a:rPr lang="en-US" sz="3000" dirty="0" err="1">
                <a:latin typeface="Arial" panose="020B0604020202020204" pitchFamily="34" charset="0"/>
                <a:cs typeface="Arial" panose="020B0604020202020204" pitchFamily="34" charset="0"/>
              </a:rPr>
              <a:t>học</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sinh</a:t>
            </a:r>
            <a:r>
              <a:rPr lang="vi-VN" sz="3000" dirty="0">
                <a:latin typeface="Arial" panose="020B0604020202020204" pitchFamily="34" charset="0"/>
                <a:cs typeface="Arial" panose="020B0604020202020204" pitchFamily="34" charset="0"/>
              </a:rPr>
              <a:t> trong </a:t>
            </a:r>
            <a:r>
              <a:rPr lang="en-US" sz="3000" dirty="0" err="1">
                <a:latin typeface="Arial" panose="020B0604020202020204" pitchFamily="34" charset="0"/>
                <a:cs typeface="Arial" panose="020B0604020202020204" pitchFamily="34" charset="0"/>
              </a:rPr>
              <a:t>trường</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học</a:t>
            </a:r>
            <a:r>
              <a:rPr lang="en-US" sz="3000" dirty="0">
                <a:latin typeface="Arial" panose="020B0604020202020204" pitchFamily="34" charset="0"/>
                <a:cs typeface="Arial" panose="020B0604020202020204" pitchFamily="34" charset="0"/>
              </a:rPr>
              <a:t>.</a:t>
            </a:r>
          </a:p>
          <a:p>
            <a:pPr>
              <a:spcBef>
                <a:spcPts val="450"/>
              </a:spcBef>
              <a:spcAft>
                <a:spcPts val="450"/>
              </a:spcAft>
              <a:buFont typeface="Wingdings" panose="05000000000000000000" pitchFamily="2" charset="2"/>
              <a:buChar char="v"/>
            </a:pPr>
            <a:endParaRPr lang="en-US" sz="3000" b="1" dirty="0">
              <a:solidFill>
                <a:srgbClr val="FF0000"/>
              </a:solidFill>
              <a:latin typeface="Arial" panose="020B0604020202020204" pitchFamily="34" charset="0"/>
              <a:cs typeface="Arial" panose="020B0604020202020204" pitchFamily="34" charset="0"/>
            </a:endParaRPr>
          </a:p>
          <a:p>
            <a:pPr algn="just">
              <a:spcBef>
                <a:spcPts val="450"/>
              </a:spcBef>
              <a:spcAft>
                <a:spcPts val="450"/>
              </a:spcAft>
              <a:buFont typeface="Wingdings" panose="05000000000000000000" pitchFamily="2" charset="2"/>
              <a:buChar char="v"/>
            </a:pPr>
            <a:endParaRPr lang="pt-BR" sz="3000" b="1" i="1" dirty="0">
              <a:latin typeface="Arial" panose="020B0604020202020204" pitchFamily="34" charset="0"/>
              <a:cs typeface="Arial" panose="020B0604020202020204" pitchFamily="34" charset="0"/>
            </a:endParaRPr>
          </a:p>
          <a:p>
            <a:pPr marL="0" indent="0" algn="just">
              <a:spcBef>
                <a:spcPts val="450"/>
              </a:spcBef>
              <a:spcAft>
                <a:spcPts val="450"/>
              </a:spcAft>
              <a:buNone/>
            </a:pPr>
            <a:endParaRPr lang="en-US" sz="30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20</a:t>
            </a:fld>
            <a:endParaRPr lang="en-US" dirty="0"/>
          </a:p>
        </p:txBody>
      </p:sp>
    </p:spTree>
    <p:extLst>
      <p:ext uri="{BB962C8B-B14F-4D97-AF65-F5344CB8AC3E}">
        <p14:creationId xmlns:p14="http://schemas.microsoft.com/office/powerpoint/2010/main" val="30041865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5032" y="228600"/>
            <a:ext cx="6388768" cy="376238"/>
          </a:xfrm>
        </p:spPr>
        <p:txBody>
          <a:bodyPr>
            <a:noAutofit/>
          </a:bodyPr>
          <a:lstStyle/>
          <a:p>
            <a:r>
              <a:rPr lang="pt-BR" sz="2700" b="1" dirty="0">
                <a:solidFill>
                  <a:srgbClr val="FF0000"/>
                </a:solidFill>
                <a:latin typeface="Arial" panose="020B0604020202020204" pitchFamily="34" charset="0"/>
                <a:cs typeface="Arial" panose="020B0604020202020204" pitchFamily="34" charset="0"/>
              </a:rPr>
              <a:t>MỤC TIÊU CỤ THỂ</a:t>
            </a:r>
            <a:endParaRPr lang="en-US" sz="27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52400" y="800100"/>
            <a:ext cx="8991600" cy="4457700"/>
          </a:xfrm>
        </p:spPr>
        <p:txBody>
          <a:bodyPr>
            <a:noAutofit/>
          </a:bodyPr>
          <a:lstStyle/>
          <a:p>
            <a:pPr>
              <a:spcBef>
                <a:spcPts val="450"/>
              </a:spcBef>
              <a:spcAft>
                <a:spcPts val="450"/>
              </a:spcAft>
              <a:buFont typeface="Wingdings" panose="05000000000000000000" pitchFamily="2" charset="2"/>
              <a:buChar char="v"/>
            </a:pPr>
            <a:r>
              <a:rPr lang="en-US" sz="2400" b="1" dirty="0" err="1">
                <a:latin typeface="Arial" panose="020B0604020202020204" pitchFamily="34" charset="0"/>
                <a:cs typeface="Arial" panose="020B0604020202020204" pitchFamily="34" charset="0"/>
              </a:rPr>
              <a:t>Kiến</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thức</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và</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kỹ</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năng</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cần</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đạt</a:t>
            </a:r>
            <a:r>
              <a:rPr lang="en-US" sz="2400" b="1" dirty="0">
                <a:latin typeface="Arial" panose="020B0604020202020204" pitchFamily="34" charset="0"/>
                <a:cs typeface="Arial" panose="020B0604020202020204" pitchFamily="34" charset="0"/>
              </a:rPr>
              <a:t>: </a:t>
            </a:r>
          </a:p>
          <a:p>
            <a:pPr>
              <a:spcBef>
                <a:spcPts val="450"/>
              </a:spcBef>
              <a:spcAft>
                <a:spcPts val="450"/>
              </a:spcAft>
              <a:buClr>
                <a:srgbClr val="FF0000"/>
              </a:buClr>
              <a:buFont typeface="Wingdings" panose="05000000000000000000" pitchFamily="2" charset="2"/>
              <a:buChar char="ü"/>
            </a:pPr>
            <a:r>
              <a:rPr lang="en-US" sz="2400" dirty="0" err="1">
                <a:latin typeface="Arial" panose="020B0604020202020204" pitchFamily="34" charset="0"/>
                <a:cs typeface="Arial" panose="020B0604020202020204" pitchFamily="34" charset="0"/>
              </a:rPr>
              <a:t>Liệt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kê</a:t>
            </a:r>
            <a:r>
              <a:rPr lang="en-US" sz="2400" dirty="0">
                <a:latin typeface="Arial" panose="020B0604020202020204" pitchFamily="34" charset="0"/>
                <a:cs typeface="Arial" panose="020B0604020202020204" pitchFamily="34" charset="0"/>
              </a:rPr>
              <a:t> </a:t>
            </a:r>
            <a:r>
              <a:rPr lang="vi-VN" sz="2400" dirty="0">
                <a:latin typeface="Arial" panose="020B0604020202020204" pitchFamily="34" charset="0"/>
                <a:cs typeface="Arial" panose="020B0604020202020204" pitchFamily="34" charset="0"/>
              </a:rPr>
              <a:t>được hệ thống </a:t>
            </a:r>
            <a:r>
              <a:rPr lang="vi-VN" sz="2400" b="1" i="1" dirty="0">
                <a:solidFill>
                  <a:srgbClr val="FF0000"/>
                </a:solidFill>
                <a:latin typeface="Arial" panose="020B0604020202020204" pitchFamily="34" charset="0"/>
                <a:cs typeface="Arial" panose="020B0604020202020204" pitchFamily="34" charset="0"/>
              </a:rPr>
              <a:t>văn bản quy phạm pháp luật </a:t>
            </a:r>
            <a:r>
              <a:rPr lang="vi-VN" sz="2400" dirty="0">
                <a:latin typeface="Arial" panose="020B0604020202020204" pitchFamily="34" charset="0"/>
                <a:cs typeface="Arial" panose="020B0604020202020204" pitchFamily="34" charset="0"/>
              </a:rPr>
              <a:t>về </a:t>
            </a:r>
            <a:r>
              <a:rPr lang="en-US" sz="2400" dirty="0">
                <a:latin typeface="Arial" panose="020B0604020202020204" pitchFamily="34" charset="0"/>
                <a:cs typeface="Arial" panose="020B0604020202020204" pitchFamily="34" charset="0"/>
              </a:rPr>
              <a:t>YTTH</a:t>
            </a:r>
          </a:p>
          <a:p>
            <a:pPr>
              <a:spcBef>
                <a:spcPts val="450"/>
              </a:spcBef>
              <a:spcAft>
                <a:spcPts val="450"/>
              </a:spcAft>
              <a:buClr>
                <a:srgbClr val="FF0000"/>
              </a:buClr>
              <a:buFont typeface="Wingdings" panose="05000000000000000000" pitchFamily="2" charset="2"/>
              <a:buChar char="ü"/>
            </a:pPr>
            <a:r>
              <a:rPr lang="en-US" sz="2400" dirty="0" err="1">
                <a:latin typeface="Arial" panose="020B0604020202020204" pitchFamily="34" charset="0"/>
                <a:cs typeface="Arial" panose="020B0604020202020204" pitchFamily="34" charset="0"/>
              </a:rPr>
              <a:t>Mô</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tả</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được</a:t>
            </a:r>
            <a:r>
              <a:rPr lang="vi-VN" sz="2400" b="1" dirty="0">
                <a:latin typeface="Arial" panose="020B0604020202020204" pitchFamily="34" charset="0"/>
                <a:cs typeface="Arial" panose="020B0604020202020204" pitchFamily="34" charset="0"/>
              </a:rPr>
              <a:t> </a:t>
            </a:r>
            <a:r>
              <a:rPr lang="vi-VN" sz="2400" b="1" i="1" dirty="0">
                <a:solidFill>
                  <a:srgbClr val="FF0000"/>
                </a:solidFill>
                <a:latin typeface="Arial" panose="020B0604020202020204" pitchFamily="34" charset="0"/>
                <a:cs typeface="Arial" panose="020B0604020202020204" pitchFamily="34" charset="0"/>
              </a:rPr>
              <a:t>cơ cấu tổ chức </a:t>
            </a:r>
            <a:r>
              <a:rPr lang="vi-VN" sz="2400" dirty="0">
                <a:latin typeface="Arial" panose="020B0604020202020204" pitchFamily="34" charset="0"/>
                <a:cs typeface="Arial" panose="020B0604020202020204" pitchFamily="34" charset="0"/>
              </a:rPr>
              <a:t>của hệ thống </a:t>
            </a:r>
            <a:r>
              <a:rPr lang="en-US" sz="2400" dirty="0">
                <a:latin typeface="Arial" panose="020B0604020202020204" pitchFamily="34" charset="0"/>
                <a:cs typeface="Arial" panose="020B0604020202020204" pitchFamily="34" charset="0"/>
              </a:rPr>
              <a:t>y </a:t>
            </a:r>
            <a:r>
              <a:rPr lang="en-US" sz="2400" dirty="0" err="1">
                <a:latin typeface="Arial" panose="020B0604020202020204" pitchFamily="34" charset="0"/>
                <a:cs typeface="Arial" panose="020B0604020202020204" pitchFamily="34" charset="0"/>
              </a:rPr>
              <a:t>tế</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trường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học</a:t>
            </a:r>
            <a:endParaRPr lang="en-US" sz="2400" dirty="0">
              <a:latin typeface="Arial" panose="020B0604020202020204" pitchFamily="34" charset="0"/>
              <a:cs typeface="Arial" panose="020B0604020202020204" pitchFamily="34" charset="0"/>
            </a:endParaRPr>
          </a:p>
          <a:p>
            <a:pPr>
              <a:spcBef>
                <a:spcPts val="450"/>
              </a:spcBef>
              <a:spcAft>
                <a:spcPts val="450"/>
              </a:spcAft>
              <a:buClr>
                <a:srgbClr val="FF0000"/>
              </a:buClr>
              <a:buFont typeface="Wingdings" panose="05000000000000000000" pitchFamily="2" charset="2"/>
              <a:buChar char="ü"/>
            </a:pPr>
            <a:r>
              <a:rPr lang="en-US" sz="2400" dirty="0" err="1">
                <a:latin typeface="Arial" panose="020B0604020202020204" pitchFamily="34" charset="0"/>
                <a:cs typeface="Arial" panose="020B0604020202020204" pitchFamily="34" charset="0"/>
              </a:rPr>
              <a:t>Mô</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tả</a:t>
            </a:r>
            <a:r>
              <a:rPr lang="vi-VN" sz="2400" dirty="0">
                <a:latin typeface="Arial" panose="020B0604020202020204" pitchFamily="34" charset="0"/>
                <a:cs typeface="Arial" panose="020B0604020202020204" pitchFamily="34" charset="0"/>
              </a:rPr>
              <a:t> được</a:t>
            </a:r>
            <a:r>
              <a:rPr lang="vi-VN" sz="2400" b="1" dirty="0">
                <a:latin typeface="Arial" panose="020B0604020202020204" pitchFamily="34" charset="0"/>
                <a:cs typeface="Arial" panose="020B0604020202020204" pitchFamily="34" charset="0"/>
              </a:rPr>
              <a:t> </a:t>
            </a:r>
            <a:r>
              <a:rPr lang="en-US" sz="2400" b="1" i="1" dirty="0" err="1">
                <a:solidFill>
                  <a:srgbClr val="FF0000"/>
                </a:solidFill>
                <a:latin typeface="Arial" panose="020B0604020202020204" pitchFamily="34" charset="0"/>
                <a:cs typeface="Arial" panose="020B0604020202020204" pitchFamily="34" charset="0"/>
              </a:rPr>
              <a:t>vị</a:t>
            </a:r>
            <a:r>
              <a:rPr lang="en-US" sz="2400" b="1" i="1" dirty="0">
                <a:solidFill>
                  <a:srgbClr val="FF0000"/>
                </a:solidFill>
                <a:latin typeface="Arial" panose="020B0604020202020204" pitchFamily="34" charset="0"/>
                <a:cs typeface="Arial" panose="020B0604020202020204" pitchFamily="34" charset="0"/>
              </a:rPr>
              <a:t> </a:t>
            </a:r>
            <a:r>
              <a:rPr lang="en-US" sz="2400" b="1" i="1" dirty="0" err="1">
                <a:solidFill>
                  <a:srgbClr val="FF0000"/>
                </a:solidFill>
                <a:latin typeface="Arial" panose="020B0604020202020204" pitchFamily="34" charset="0"/>
                <a:cs typeface="Arial" panose="020B0604020202020204" pitchFamily="34" charset="0"/>
              </a:rPr>
              <a:t>trí</a:t>
            </a:r>
            <a:r>
              <a:rPr lang="en-US" sz="2400" b="1" i="1" dirty="0">
                <a:solidFill>
                  <a:srgbClr val="FF0000"/>
                </a:solidFill>
                <a:latin typeface="Arial" panose="020B0604020202020204" pitchFamily="34" charset="0"/>
                <a:cs typeface="Arial" panose="020B0604020202020204" pitchFamily="34" charset="0"/>
              </a:rPr>
              <a:t>, </a:t>
            </a:r>
            <a:r>
              <a:rPr lang="en-US" sz="2400" b="1" i="1" dirty="0" err="1">
                <a:solidFill>
                  <a:srgbClr val="FF0000"/>
                </a:solidFill>
                <a:latin typeface="Arial" panose="020B0604020202020204" pitchFamily="34" charset="0"/>
                <a:cs typeface="Arial" panose="020B0604020202020204" pitchFamily="34" charset="0"/>
              </a:rPr>
              <a:t>vai</a:t>
            </a:r>
            <a:r>
              <a:rPr lang="en-US" sz="2400" b="1" i="1" dirty="0">
                <a:solidFill>
                  <a:srgbClr val="FF0000"/>
                </a:solidFill>
                <a:latin typeface="Arial" panose="020B0604020202020204" pitchFamily="34" charset="0"/>
                <a:cs typeface="Arial" panose="020B0604020202020204" pitchFamily="34" charset="0"/>
              </a:rPr>
              <a:t> </a:t>
            </a:r>
            <a:r>
              <a:rPr lang="en-US" sz="2400" b="1" i="1" dirty="0" err="1">
                <a:solidFill>
                  <a:srgbClr val="FF0000"/>
                </a:solidFill>
                <a:latin typeface="Arial" panose="020B0604020202020204" pitchFamily="34" charset="0"/>
                <a:cs typeface="Arial" panose="020B0604020202020204" pitchFamily="34" charset="0"/>
              </a:rPr>
              <a:t>trò</a:t>
            </a:r>
            <a:r>
              <a:rPr lang="en-US" sz="2400" b="1" i="1" dirty="0">
                <a:solidFill>
                  <a:srgbClr val="FF0000"/>
                </a:solidFill>
                <a:latin typeface="Arial" panose="020B0604020202020204" pitchFamily="34" charset="0"/>
                <a:cs typeface="Arial" panose="020B0604020202020204" pitchFamily="34" charset="0"/>
              </a:rPr>
              <a:t>, </a:t>
            </a:r>
            <a:r>
              <a:rPr lang="en-US" sz="2400" b="1" i="1" dirty="0" err="1">
                <a:solidFill>
                  <a:srgbClr val="FF0000"/>
                </a:solidFill>
                <a:latin typeface="Arial" panose="020B0604020202020204" pitchFamily="34" charset="0"/>
                <a:cs typeface="Arial" panose="020B0604020202020204" pitchFamily="34" charset="0"/>
              </a:rPr>
              <a:t>nhiệm</a:t>
            </a:r>
            <a:r>
              <a:rPr lang="en-US" sz="2400" b="1" i="1" dirty="0">
                <a:solidFill>
                  <a:srgbClr val="FF0000"/>
                </a:solidFill>
                <a:latin typeface="Arial" panose="020B0604020202020204" pitchFamily="34" charset="0"/>
                <a:cs typeface="Arial" panose="020B0604020202020204" pitchFamily="34" charset="0"/>
              </a:rPr>
              <a:t> </a:t>
            </a:r>
            <a:r>
              <a:rPr lang="en-US" sz="2400" b="1" i="1" dirty="0" err="1">
                <a:solidFill>
                  <a:srgbClr val="FF0000"/>
                </a:solidFill>
                <a:latin typeface="Arial" panose="020B0604020202020204" pitchFamily="34" charset="0"/>
                <a:cs typeface="Arial" panose="020B0604020202020204" pitchFamily="34" charset="0"/>
              </a:rPr>
              <a:t>vụ</a:t>
            </a:r>
            <a:r>
              <a:rPr lang="en-US" sz="2400" b="1" i="1" dirty="0">
                <a:solidFill>
                  <a:srgbClr val="FF0000"/>
                </a:solidFill>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của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công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tác</a:t>
            </a:r>
            <a:r>
              <a:rPr lang="en-US" sz="2400" dirty="0">
                <a:latin typeface="Arial" panose="020B0604020202020204" pitchFamily="34" charset="0"/>
                <a:cs typeface="Arial" panose="020B0604020202020204" pitchFamily="34" charset="0"/>
              </a:rPr>
              <a:t> YTTH</a:t>
            </a:r>
          </a:p>
          <a:p>
            <a:pPr>
              <a:spcBef>
                <a:spcPts val="450"/>
              </a:spcBef>
              <a:spcAft>
                <a:spcPts val="450"/>
              </a:spcAft>
              <a:buClr>
                <a:srgbClr val="FF0000"/>
              </a:buClr>
              <a:buFont typeface="Wingdings" panose="05000000000000000000" pitchFamily="2" charset="2"/>
              <a:buChar char="ü"/>
            </a:pPr>
            <a:r>
              <a:rPr lang="en-US" sz="2400" dirty="0" err="1">
                <a:latin typeface="Arial" panose="020B0604020202020204" pitchFamily="34" charset="0"/>
                <a:cs typeface="Arial" panose="020B0604020202020204" pitchFamily="34" charset="0"/>
              </a:rPr>
              <a:t>Thực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hành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được</a:t>
            </a:r>
            <a:r>
              <a:rPr lang="en-US" sz="2400" b="1" dirty="0">
                <a:latin typeface="Arial" panose="020B0604020202020204" pitchFamily="34" charset="0"/>
                <a:cs typeface="Arial" panose="020B0604020202020204" pitchFamily="34" charset="0"/>
              </a:rPr>
              <a:t> </a:t>
            </a:r>
            <a:r>
              <a:rPr lang="en-US" sz="2400" b="1" i="1" dirty="0" err="1">
                <a:solidFill>
                  <a:srgbClr val="FF0000"/>
                </a:solidFill>
                <a:latin typeface="Arial" panose="020B0604020202020204" pitchFamily="34" charset="0"/>
                <a:cs typeface="Arial" panose="020B0604020202020204" pitchFamily="34" charset="0"/>
              </a:rPr>
              <a:t>các</a:t>
            </a:r>
            <a:r>
              <a:rPr lang="vi-VN" sz="2400" b="1" i="1" dirty="0">
                <a:solidFill>
                  <a:srgbClr val="FF0000"/>
                </a:solidFill>
                <a:latin typeface="Arial" panose="020B0604020202020204" pitchFamily="34" charset="0"/>
                <a:cs typeface="Arial" panose="020B0604020202020204" pitchFamily="34" charset="0"/>
              </a:rPr>
              <a:t> nghiệp vụ </a:t>
            </a:r>
            <a:r>
              <a:rPr lang="en-US" sz="2400" b="1" i="1" dirty="0" err="1">
                <a:solidFill>
                  <a:srgbClr val="FF0000"/>
                </a:solidFill>
                <a:latin typeface="Arial" panose="020B0604020202020204" pitchFamily="34" charset="0"/>
                <a:cs typeface="Arial" panose="020B0604020202020204" pitchFamily="34" charset="0"/>
              </a:rPr>
              <a:t>cơ</a:t>
            </a:r>
            <a:r>
              <a:rPr lang="en-US" sz="2400" b="1" i="1" dirty="0">
                <a:solidFill>
                  <a:srgbClr val="FF0000"/>
                </a:solidFill>
                <a:latin typeface="Arial" panose="020B0604020202020204" pitchFamily="34" charset="0"/>
                <a:cs typeface="Arial" panose="020B0604020202020204" pitchFamily="34" charset="0"/>
              </a:rPr>
              <a:t> </a:t>
            </a:r>
            <a:r>
              <a:rPr lang="en-US" sz="2400" b="1" i="1" dirty="0" err="1">
                <a:solidFill>
                  <a:srgbClr val="FF0000"/>
                </a:solidFill>
                <a:latin typeface="Arial" panose="020B0604020202020204" pitchFamily="34" charset="0"/>
                <a:cs typeface="Arial" panose="020B0604020202020204" pitchFamily="34" charset="0"/>
              </a:rPr>
              <a:t>bản</a:t>
            </a:r>
            <a:r>
              <a:rPr lang="en-US" sz="2400" b="1" i="1" dirty="0">
                <a:solidFill>
                  <a:srgbClr val="FF0000"/>
                </a:solidFill>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về</a:t>
            </a:r>
            <a:r>
              <a:rPr lang="en-US" sz="2400" dirty="0">
                <a:latin typeface="Arial" panose="020B0604020202020204" pitchFamily="34" charset="0"/>
                <a:cs typeface="Arial" panose="020B0604020202020204" pitchFamily="34" charset="0"/>
              </a:rPr>
              <a:t> </a:t>
            </a:r>
            <a:r>
              <a:rPr lang="vi-VN" sz="2400" dirty="0">
                <a:latin typeface="Arial" panose="020B0604020202020204" pitchFamily="34" charset="0"/>
                <a:cs typeface="Arial" panose="020B0604020202020204" pitchFamily="34" charset="0"/>
              </a:rPr>
              <a:t>công tác </a:t>
            </a:r>
            <a:r>
              <a:rPr lang="en-US" sz="2400" dirty="0">
                <a:latin typeface="Arial" panose="020B0604020202020204" pitchFamily="34" charset="0"/>
                <a:cs typeface="Arial" panose="020B0604020202020204" pitchFamily="34" charset="0"/>
              </a:rPr>
              <a:t>YTTH</a:t>
            </a:r>
          </a:p>
          <a:p>
            <a:pPr>
              <a:spcBef>
                <a:spcPts val="450"/>
              </a:spcBef>
              <a:spcAft>
                <a:spcPts val="450"/>
              </a:spcAft>
              <a:buClr>
                <a:srgbClr val="FF0000"/>
              </a:buClr>
              <a:buFont typeface="Wingdings" panose="05000000000000000000" pitchFamily="2" charset="2"/>
              <a:buChar char="ü"/>
            </a:pPr>
            <a:r>
              <a:rPr lang="en-US" sz="2400" dirty="0">
                <a:latin typeface="Arial" panose="020B0604020202020204" pitchFamily="34" charset="0"/>
                <a:cs typeface="Arial" panose="020B0604020202020204" pitchFamily="34" charset="0"/>
              </a:rPr>
              <a:t>L</a:t>
            </a:r>
            <a:r>
              <a:rPr lang="vi-VN" sz="2400" dirty="0">
                <a:latin typeface="Arial" panose="020B0604020202020204" pitchFamily="34" charset="0"/>
                <a:cs typeface="Arial" panose="020B0604020202020204" pitchFamily="34" charset="0"/>
              </a:rPr>
              <a:t>ưu trữ </a:t>
            </a:r>
            <a:r>
              <a:rPr lang="en-US" sz="2400" dirty="0" err="1">
                <a:latin typeface="Arial" panose="020B0604020202020204" pitchFamily="34" charset="0"/>
                <a:cs typeface="Arial" panose="020B0604020202020204" pitchFamily="34" charset="0"/>
              </a:rPr>
              <a:t>được</a:t>
            </a:r>
            <a:r>
              <a:rPr lang="en-US" sz="2400" dirty="0">
                <a:latin typeface="Arial" panose="020B0604020202020204" pitchFamily="34" charset="0"/>
                <a:cs typeface="Arial" panose="020B0604020202020204" pitchFamily="34" charset="0"/>
              </a:rPr>
              <a:t> </a:t>
            </a:r>
            <a:r>
              <a:rPr lang="vi-VN" sz="2400" b="1" i="1" dirty="0">
                <a:solidFill>
                  <a:srgbClr val="FF0000"/>
                </a:solidFill>
                <a:latin typeface="Arial" panose="020B0604020202020204" pitchFamily="34" charset="0"/>
                <a:cs typeface="Arial" panose="020B0604020202020204" pitchFamily="34" charset="0"/>
              </a:rPr>
              <a:t>hồ sơ</a:t>
            </a:r>
            <a:r>
              <a:rPr lang="en-US" sz="2400" b="1" i="1" dirty="0">
                <a:solidFill>
                  <a:srgbClr val="FF0000"/>
                </a:solidFill>
                <a:latin typeface="Arial" panose="020B0604020202020204" pitchFamily="34" charset="0"/>
                <a:cs typeface="Arial" panose="020B0604020202020204" pitchFamily="34" charset="0"/>
              </a:rPr>
              <a:t>, </a:t>
            </a:r>
            <a:r>
              <a:rPr lang="en-US" sz="2400" b="1" i="1" dirty="0" err="1">
                <a:solidFill>
                  <a:srgbClr val="FF0000"/>
                </a:solidFill>
                <a:latin typeface="Arial" panose="020B0604020202020204" pitchFamily="34" charset="0"/>
                <a:cs typeface="Arial" panose="020B0604020202020204" pitchFamily="34" charset="0"/>
              </a:rPr>
              <a:t>sổ</a:t>
            </a:r>
            <a:r>
              <a:rPr lang="en-US" sz="2400" b="1" i="1" dirty="0">
                <a:solidFill>
                  <a:srgbClr val="FF0000"/>
                </a:solidFill>
                <a:latin typeface="Arial" panose="020B0604020202020204" pitchFamily="34" charset="0"/>
                <a:cs typeface="Arial" panose="020B0604020202020204" pitchFamily="34" charset="0"/>
              </a:rPr>
              <a:t> </a:t>
            </a:r>
            <a:r>
              <a:rPr lang="en-US" sz="2400" b="1" i="1" dirty="0" err="1">
                <a:solidFill>
                  <a:srgbClr val="FF0000"/>
                </a:solidFill>
                <a:latin typeface="Arial" panose="020B0604020202020204" pitchFamily="34" charset="0"/>
                <a:cs typeface="Arial" panose="020B0604020202020204" pitchFamily="34" charset="0"/>
              </a:rPr>
              <a:t>sách</a:t>
            </a:r>
            <a:r>
              <a:rPr lang="en-US" sz="2400" b="1" i="1" dirty="0">
                <a:solidFill>
                  <a:srgbClr val="FF0000"/>
                </a:solidFill>
                <a:latin typeface="Arial" panose="020B0604020202020204" pitchFamily="34" charset="0"/>
                <a:cs typeface="Arial" panose="020B0604020202020204" pitchFamily="34" charset="0"/>
              </a:rPr>
              <a:t> </a:t>
            </a:r>
            <a:r>
              <a:rPr lang="vi-VN" sz="2400" dirty="0">
                <a:latin typeface="Arial" panose="020B0604020202020204" pitchFamily="34" charset="0"/>
                <a:cs typeface="Arial" panose="020B0604020202020204" pitchFamily="34" charset="0"/>
              </a:rPr>
              <a:t>tài liệu </a:t>
            </a:r>
            <a:r>
              <a:rPr lang="en-US" sz="2400" dirty="0" err="1">
                <a:latin typeface="Arial" panose="020B0604020202020204" pitchFamily="34" charset="0"/>
                <a:cs typeface="Arial" panose="020B0604020202020204" pitchFamily="34" charset="0"/>
              </a:rPr>
              <a:t>về</a:t>
            </a:r>
            <a:r>
              <a:rPr lang="vi-VN" sz="2400" dirty="0">
                <a:latin typeface="Arial" panose="020B0604020202020204" pitchFamily="34" charset="0"/>
                <a:cs typeface="Arial" panose="020B0604020202020204" pitchFamily="34" charset="0"/>
              </a:rPr>
              <a:t> công tác </a:t>
            </a:r>
            <a:r>
              <a:rPr lang="en-US" sz="2400" dirty="0">
                <a:latin typeface="Arial" panose="020B0604020202020204" pitchFamily="34" charset="0"/>
                <a:cs typeface="Arial" panose="020B0604020202020204" pitchFamily="34" charset="0"/>
              </a:rPr>
              <a:t>YTTH</a:t>
            </a:r>
          </a:p>
          <a:p>
            <a:pPr>
              <a:spcBef>
                <a:spcPts val="450"/>
              </a:spcBef>
              <a:spcAft>
                <a:spcPts val="450"/>
              </a:spcAft>
              <a:buClr>
                <a:srgbClr val="FF0000"/>
              </a:buClr>
              <a:buFont typeface="Wingdings" panose="05000000000000000000" pitchFamily="2" charset="2"/>
              <a:buChar char="ü"/>
            </a:pPr>
            <a:r>
              <a:rPr lang="en-US" sz="2400" dirty="0">
                <a:latin typeface="Arial" panose="020B0604020202020204" pitchFamily="34" charset="0"/>
                <a:cs typeface="Arial" panose="020B0604020202020204" pitchFamily="34" charset="0"/>
              </a:rPr>
              <a:t>V</a:t>
            </a:r>
            <a:r>
              <a:rPr lang="vi-VN" sz="2400" dirty="0">
                <a:latin typeface="Arial" panose="020B0604020202020204" pitchFamily="34" charset="0"/>
                <a:cs typeface="Arial" panose="020B0604020202020204" pitchFamily="34" charset="0"/>
              </a:rPr>
              <a:t>ận dụng được</a:t>
            </a:r>
            <a:r>
              <a:rPr lang="vi-VN" sz="2400" b="1" i="1" dirty="0">
                <a:solidFill>
                  <a:srgbClr val="FF0000"/>
                </a:solidFill>
                <a:latin typeface="Arial" panose="020B0604020202020204" pitchFamily="34" charset="0"/>
                <a:cs typeface="Arial" panose="020B0604020202020204" pitchFamily="34" charset="0"/>
              </a:rPr>
              <a:t> kỹ năng </a:t>
            </a:r>
            <a:r>
              <a:rPr lang="vi-VN" sz="2400" dirty="0">
                <a:latin typeface="Arial" panose="020B0604020202020204" pitchFamily="34" charset="0"/>
                <a:cs typeface="Arial" panose="020B0604020202020204" pitchFamily="34" charset="0"/>
              </a:rPr>
              <a:t>trong nghiệp vụ công tác </a:t>
            </a:r>
            <a:r>
              <a:rPr lang="en-US" sz="2400" dirty="0">
                <a:latin typeface="Arial" panose="020B0604020202020204" pitchFamily="34" charset="0"/>
                <a:cs typeface="Arial" panose="020B0604020202020204" pitchFamily="34" charset="0"/>
              </a:rPr>
              <a:t>YTTH</a:t>
            </a:r>
          </a:p>
          <a:p>
            <a:pPr>
              <a:spcBef>
                <a:spcPts val="450"/>
              </a:spcBef>
              <a:spcAft>
                <a:spcPts val="450"/>
              </a:spcAft>
              <a:buClr>
                <a:srgbClr val="FF0000"/>
              </a:buClr>
              <a:buFont typeface="Wingdings" panose="05000000000000000000" pitchFamily="2" charset="2"/>
              <a:buChar char="ü"/>
            </a:pPr>
            <a:r>
              <a:rPr lang="en-US" sz="2400" dirty="0">
                <a:latin typeface="Arial" panose="020B0604020202020204" pitchFamily="34" charset="0"/>
                <a:cs typeface="Arial" panose="020B0604020202020204" pitchFamily="34" charset="0"/>
              </a:rPr>
              <a:t>S</a:t>
            </a:r>
            <a:r>
              <a:rPr lang="vi-VN" sz="2400" dirty="0">
                <a:latin typeface="Arial" panose="020B0604020202020204" pitchFamily="34" charset="0"/>
                <a:cs typeface="Arial" panose="020B0604020202020204" pitchFamily="34" charset="0"/>
              </a:rPr>
              <a:t>ử dụng</a:t>
            </a:r>
            <a:r>
              <a:rPr lang="vi-VN" sz="2400" b="1" i="1" dirty="0">
                <a:solidFill>
                  <a:srgbClr val="FF0000"/>
                </a:solidFill>
                <a:latin typeface="Arial" panose="020B0604020202020204" pitchFamily="34" charset="0"/>
                <a:cs typeface="Arial" panose="020B0604020202020204" pitchFamily="34" charset="0"/>
              </a:rPr>
              <a:t> </a:t>
            </a:r>
            <a:r>
              <a:rPr lang="vi-VN" sz="2400" dirty="0">
                <a:latin typeface="Arial" panose="020B0604020202020204" pitchFamily="34" charset="0"/>
                <a:cs typeface="Arial" panose="020B0604020202020204" pitchFamily="34" charset="0"/>
              </a:rPr>
              <a:t>được các ứng dụng </a:t>
            </a:r>
            <a:r>
              <a:rPr lang="vi-VN" sz="2400" b="1" i="1" dirty="0">
                <a:solidFill>
                  <a:srgbClr val="FF0000"/>
                </a:solidFill>
                <a:latin typeface="Arial" panose="020B0604020202020204" pitchFamily="34" charset="0"/>
                <a:cs typeface="Arial" panose="020B0604020202020204" pitchFamily="34" charset="0"/>
              </a:rPr>
              <a:t>công nghệ thông tin </a:t>
            </a:r>
            <a:r>
              <a:rPr lang="vi-VN" sz="2400" dirty="0">
                <a:latin typeface="Arial" panose="020B0604020202020204" pitchFamily="34" charset="0"/>
                <a:cs typeface="Arial" panose="020B0604020202020204" pitchFamily="34" charset="0"/>
              </a:rPr>
              <a:t>và kỹ năng </a:t>
            </a:r>
            <a:r>
              <a:rPr lang="vi-VN" sz="2400" b="1" i="1" dirty="0">
                <a:solidFill>
                  <a:srgbClr val="FF0000"/>
                </a:solidFill>
                <a:latin typeface="Arial" panose="020B0604020202020204" pitchFamily="34" charset="0"/>
                <a:cs typeface="Arial" panose="020B0604020202020204" pitchFamily="34" charset="0"/>
              </a:rPr>
              <a:t>giao tiếp</a:t>
            </a:r>
            <a:r>
              <a:rPr lang="vi-VN" sz="2400" b="1" dirty="0">
                <a:latin typeface="Arial" panose="020B0604020202020204" pitchFamily="34" charset="0"/>
                <a:cs typeface="Arial" panose="020B0604020202020204" pitchFamily="34" charset="0"/>
              </a:rPr>
              <a:t> </a:t>
            </a:r>
            <a:r>
              <a:rPr lang="vi-VN" sz="2400" dirty="0">
                <a:latin typeface="Arial" panose="020B0604020202020204" pitchFamily="34" charset="0"/>
                <a:cs typeface="Arial" panose="020B0604020202020204" pitchFamily="34" charset="0"/>
              </a:rPr>
              <a:t>hành chính trong thực thi nhiệm vụ</a:t>
            </a:r>
            <a:endParaRPr lang="en-US" sz="2400" b="1" dirty="0">
              <a:latin typeface="Arial" panose="020B0604020202020204" pitchFamily="34" charset="0"/>
              <a:cs typeface="Arial" panose="020B0604020202020204" pitchFamily="34" charset="0"/>
            </a:endParaRPr>
          </a:p>
          <a:p>
            <a:pPr>
              <a:spcBef>
                <a:spcPts val="450"/>
              </a:spcBef>
              <a:spcAft>
                <a:spcPts val="450"/>
              </a:spcAft>
              <a:buClr>
                <a:srgbClr val="FF0000"/>
              </a:buClr>
              <a:buFont typeface="Wingdings" panose="05000000000000000000" pitchFamily="2" charset="2"/>
              <a:buChar char="ü"/>
            </a:pPr>
            <a:r>
              <a:rPr lang="en-US" sz="2400" dirty="0" err="1">
                <a:latin typeface="Arial" panose="020B0604020202020204" pitchFamily="34" charset="0"/>
                <a:cs typeface="Arial" panose="020B0604020202020204" pitchFamily="34" charset="0"/>
              </a:rPr>
              <a:t>Tổ</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chức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được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các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hoạt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động</a:t>
            </a:r>
            <a:r>
              <a:rPr lang="en-US" sz="2400" dirty="0">
                <a:latin typeface="Arial" panose="020B0604020202020204" pitchFamily="34" charset="0"/>
                <a:cs typeface="Arial" panose="020B0604020202020204" pitchFamily="34" charset="0"/>
              </a:rPr>
              <a:t> </a:t>
            </a:r>
            <a:r>
              <a:rPr lang="en-US" sz="2400" b="1" i="1" dirty="0" err="1">
                <a:solidFill>
                  <a:srgbClr val="FF0000"/>
                </a:solidFill>
                <a:latin typeface="Arial" panose="020B0604020202020204" pitchFamily="34" charset="0"/>
                <a:cs typeface="Arial" panose="020B0604020202020204" pitchFamily="34" charset="0"/>
              </a:rPr>
              <a:t>truyền</a:t>
            </a:r>
            <a:r>
              <a:rPr lang="en-US" sz="2400" b="1" i="1" dirty="0">
                <a:solidFill>
                  <a:srgbClr val="FF0000"/>
                </a:solidFill>
                <a:latin typeface="Arial" panose="020B0604020202020204" pitchFamily="34" charset="0"/>
                <a:cs typeface="Arial" panose="020B0604020202020204" pitchFamily="34" charset="0"/>
              </a:rPr>
              <a:t> </a:t>
            </a:r>
            <a:r>
              <a:rPr lang="en-US" sz="2400" b="1" i="1" dirty="0" err="1">
                <a:solidFill>
                  <a:srgbClr val="FF0000"/>
                </a:solidFill>
                <a:latin typeface="Arial" panose="020B0604020202020204" pitchFamily="34" charset="0"/>
                <a:cs typeface="Arial" panose="020B0604020202020204" pitchFamily="34" charset="0"/>
              </a:rPr>
              <a:t>thông</a:t>
            </a:r>
            <a:r>
              <a:rPr lang="en-US" sz="2400" dirty="0">
                <a:latin typeface="Arial" panose="020B0604020202020204" pitchFamily="34" charset="0"/>
                <a:cs typeface="Arial" panose="020B0604020202020204" pitchFamily="34" charset="0"/>
              </a:rPr>
              <a:t>, GDSK.</a:t>
            </a:r>
          </a:p>
          <a:p>
            <a:pPr>
              <a:spcBef>
                <a:spcPts val="450"/>
              </a:spcBef>
              <a:spcAft>
                <a:spcPts val="450"/>
              </a:spcAft>
              <a:buClr>
                <a:srgbClr val="FF0000"/>
              </a:buClr>
              <a:buFont typeface="Wingdings" panose="05000000000000000000" pitchFamily="2" charset="2"/>
              <a:buChar char="ü"/>
            </a:pPr>
            <a:r>
              <a:rPr lang="en-US" sz="2400" b="1" i="1" dirty="0">
                <a:solidFill>
                  <a:srgbClr val="FF0000"/>
                </a:solidFill>
                <a:latin typeface="Arial" panose="020B0604020202020204" pitchFamily="34" charset="0"/>
                <a:cs typeface="Arial" panose="020B0604020202020204" pitchFamily="34" charset="0"/>
              </a:rPr>
              <a:t>Theo </a:t>
            </a:r>
            <a:r>
              <a:rPr lang="en-US" sz="2400" b="1" i="1" dirty="0" err="1">
                <a:solidFill>
                  <a:srgbClr val="FF0000"/>
                </a:solidFill>
                <a:latin typeface="Arial" panose="020B0604020202020204" pitchFamily="34" charset="0"/>
                <a:cs typeface="Arial" panose="020B0604020202020204" pitchFamily="34" charset="0"/>
              </a:rPr>
              <a:t>dõi</a:t>
            </a:r>
            <a:r>
              <a:rPr lang="en-US" sz="2400" b="1" i="1" dirty="0">
                <a:solidFill>
                  <a:srgbClr val="FF0000"/>
                </a:solidFill>
                <a:latin typeface="Arial" panose="020B0604020202020204" pitchFamily="34" charset="0"/>
                <a:cs typeface="Arial" panose="020B0604020202020204" pitchFamily="34" charset="0"/>
              </a:rPr>
              <a:t>, </a:t>
            </a:r>
            <a:r>
              <a:rPr lang="en-US" sz="2400" b="1" i="1" dirty="0" err="1">
                <a:solidFill>
                  <a:srgbClr val="FF0000"/>
                </a:solidFill>
                <a:latin typeface="Arial" panose="020B0604020202020204" pitchFamily="34" charset="0"/>
                <a:cs typeface="Arial" panose="020B0604020202020204" pitchFamily="34" charset="0"/>
              </a:rPr>
              <a:t>phát</a:t>
            </a:r>
            <a:r>
              <a:rPr lang="en-US" sz="2400" b="1" i="1" dirty="0">
                <a:solidFill>
                  <a:srgbClr val="FF0000"/>
                </a:solidFill>
                <a:latin typeface="Arial" panose="020B0604020202020204" pitchFamily="34" charset="0"/>
                <a:cs typeface="Arial" panose="020B0604020202020204" pitchFamily="34" charset="0"/>
              </a:rPr>
              <a:t> </a:t>
            </a:r>
            <a:r>
              <a:rPr lang="en-US" sz="2400" b="1" i="1" dirty="0" err="1">
                <a:solidFill>
                  <a:srgbClr val="FF0000"/>
                </a:solidFill>
                <a:latin typeface="Arial" panose="020B0604020202020204" pitchFamily="34" charset="0"/>
                <a:cs typeface="Arial" panose="020B0604020202020204" pitchFamily="34" charset="0"/>
              </a:rPr>
              <a:t>hiện</a:t>
            </a:r>
            <a:r>
              <a:rPr lang="en-US" sz="2400" b="1" i="1" dirty="0">
                <a:solidFill>
                  <a:srgbClr val="FF0000"/>
                </a:solidFill>
                <a:latin typeface="Arial" panose="020B0604020202020204" pitchFamily="34" charset="0"/>
                <a:cs typeface="Arial" panose="020B0604020202020204" pitchFamily="34" charset="0"/>
              </a:rPr>
              <a:t> </a:t>
            </a:r>
            <a:r>
              <a:rPr lang="en-US" sz="2400" b="1" i="1" dirty="0" err="1">
                <a:solidFill>
                  <a:srgbClr val="FF0000"/>
                </a:solidFill>
                <a:latin typeface="Arial" panose="020B0604020202020204" pitchFamily="34" charset="0"/>
                <a:cs typeface="Arial" panose="020B0604020202020204" pitchFamily="34" charset="0"/>
              </a:rPr>
              <a:t>sớm</a:t>
            </a:r>
            <a:r>
              <a:rPr lang="en-US" sz="2400" b="1" i="1" dirty="0">
                <a:solidFill>
                  <a:srgbClr val="FF0000"/>
                </a:solidFill>
                <a:latin typeface="Arial" panose="020B0604020202020204" pitchFamily="34" charset="0"/>
                <a:cs typeface="Arial" panose="020B0604020202020204" pitchFamily="34" charset="0"/>
              </a:rPr>
              <a:t>, </a:t>
            </a:r>
            <a:r>
              <a:rPr lang="en-US" sz="2400" b="1" i="1" dirty="0" err="1">
                <a:solidFill>
                  <a:srgbClr val="FF0000"/>
                </a:solidFill>
                <a:latin typeface="Arial" panose="020B0604020202020204" pitchFamily="34" charset="0"/>
                <a:cs typeface="Arial" panose="020B0604020202020204" pitchFamily="34" charset="0"/>
              </a:rPr>
              <a:t>xử</a:t>
            </a:r>
            <a:r>
              <a:rPr lang="en-US" sz="2400" b="1" i="1" dirty="0">
                <a:solidFill>
                  <a:srgbClr val="FF0000"/>
                </a:solidFill>
                <a:latin typeface="Arial" panose="020B0604020202020204" pitchFamily="34" charset="0"/>
                <a:cs typeface="Arial" panose="020B0604020202020204" pitchFamily="34" charset="0"/>
              </a:rPr>
              <a:t> </a:t>
            </a:r>
            <a:r>
              <a:rPr lang="en-US" sz="2400" b="1" i="1" dirty="0" err="1">
                <a:solidFill>
                  <a:srgbClr val="FF0000"/>
                </a:solidFill>
                <a:latin typeface="Arial" panose="020B0604020202020204" pitchFamily="34" charset="0"/>
                <a:cs typeface="Arial" panose="020B0604020202020204" pitchFamily="34" charset="0"/>
              </a:rPr>
              <a:t>trí</a:t>
            </a:r>
            <a:r>
              <a:rPr lang="en-US" sz="2400" b="1" i="1" dirty="0">
                <a:solidFill>
                  <a:srgbClr val="FF0000"/>
                </a:solidFill>
                <a:latin typeface="Arial" panose="020B0604020202020204" pitchFamily="34" charset="0"/>
                <a:cs typeface="Arial" panose="020B0604020202020204" pitchFamily="34" charset="0"/>
              </a:rPr>
              <a:t> ban </a:t>
            </a:r>
            <a:r>
              <a:rPr lang="en-US" sz="2400" b="1" i="1" dirty="0" err="1">
                <a:solidFill>
                  <a:srgbClr val="FF0000"/>
                </a:solidFill>
                <a:latin typeface="Arial" panose="020B0604020202020204" pitchFamily="34" charset="0"/>
                <a:cs typeface="Arial" panose="020B0604020202020204" pitchFamily="34" charset="0"/>
              </a:rPr>
              <a:t>đầu</a:t>
            </a:r>
            <a:r>
              <a:rPr lang="en-US" sz="2400" b="1" i="1" dirty="0">
                <a:solidFill>
                  <a:srgbClr val="FF0000"/>
                </a:solidFill>
                <a:latin typeface="Arial" panose="020B0604020202020204" pitchFamily="34" charset="0"/>
                <a:cs typeface="Arial" panose="020B0604020202020204" pitchFamily="34" charset="0"/>
              </a:rPr>
              <a:t>, </a:t>
            </a:r>
            <a:r>
              <a:rPr lang="en-US" sz="2400" b="1" i="1" dirty="0" err="1">
                <a:solidFill>
                  <a:srgbClr val="FF0000"/>
                </a:solidFill>
                <a:latin typeface="Arial" panose="020B0604020202020204" pitchFamily="34" charset="0"/>
                <a:cs typeface="Arial" panose="020B0604020202020204" pitchFamily="34" charset="0"/>
              </a:rPr>
              <a:t>tư</a:t>
            </a:r>
            <a:r>
              <a:rPr lang="en-US" sz="2400" b="1" i="1" dirty="0">
                <a:solidFill>
                  <a:srgbClr val="FF0000"/>
                </a:solidFill>
                <a:latin typeface="Arial" panose="020B0604020202020204" pitchFamily="34" charset="0"/>
                <a:cs typeface="Arial" panose="020B0604020202020204" pitchFamily="34" charset="0"/>
              </a:rPr>
              <a:t> </a:t>
            </a:r>
            <a:r>
              <a:rPr lang="en-US" sz="2400" b="1" i="1" dirty="0" err="1">
                <a:solidFill>
                  <a:srgbClr val="FF0000"/>
                </a:solidFill>
                <a:latin typeface="Arial" panose="020B0604020202020204" pitchFamily="34" charset="0"/>
                <a:cs typeface="Arial" panose="020B0604020202020204" pitchFamily="34" charset="0"/>
              </a:rPr>
              <a:t>vấn</a:t>
            </a:r>
            <a:r>
              <a:rPr lang="en-US" sz="2400" b="1" i="1" dirty="0">
                <a:solidFill>
                  <a:srgbClr val="FF0000"/>
                </a:solidFill>
                <a:latin typeface="Arial" panose="020B0604020202020204" pitchFamily="34" charset="0"/>
                <a:cs typeface="Arial" panose="020B0604020202020204" pitchFamily="34" charset="0"/>
              </a:rPr>
              <a:t>, </a:t>
            </a:r>
            <a:r>
              <a:rPr lang="en-US" sz="2400" b="1" i="1" dirty="0" err="1">
                <a:solidFill>
                  <a:srgbClr val="FF0000"/>
                </a:solidFill>
                <a:latin typeface="Arial" panose="020B0604020202020204" pitchFamily="34" charset="0"/>
                <a:cs typeface="Arial" panose="020B0604020202020204" pitchFamily="34" charset="0"/>
              </a:rPr>
              <a:t>chuyển</a:t>
            </a:r>
            <a:r>
              <a:rPr lang="en-US" sz="2400" b="1" i="1" dirty="0">
                <a:solidFill>
                  <a:srgbClr val="FF0000"/>
                </a:solidFill>
                <a:latin typeface="Arial" panose="020B0604020202020204" pitchFamily="34" charset="0"/>
                <a:cs typeface="Arial" panose="020B0604020202020204" pitchFamily="34" charset="0"/>
              </a:rPr>
              <a:t> </a:t>
            </a:r>
            <a:r>
              <a:rPr lang="en-US" sz="2400" b="1" i="1" dirty="0" err="1">
                <a:solidFill>
                  <a:srgbClr val="FF0000"/>
                </a:solidFill>
                <a:latin typeface="Arial" panose="020B0604020202020204" pitchFamily="34" charset="0"/>
                <a:cs typeface="Arial" panose="020B0604020202020204" pitchFamily="34" charset="0"/>
              </a:rPr>
              <a:t>tuyến</a:t>
            </a:r>
            <a:r>
              <a:rPr lang="en-US" sz="2400" b="1" i="1" dirty="0">
                <a:solidFill>
                  <a:srgbClr val="FF0000"/>
                </a:solidFill>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về</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các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vấn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đề</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sức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khỏe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cho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học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sinh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trong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trường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học</a:t>
            </a:r>
            <a:r>
              <a:rPr lang="en-US" sz="2400" dirty="0">
                <a:latin typeface="Arial" panose="020B0604020202020204" pitchFamily="34" charset="0"/>
                <a:cs typeface="Arial" panose="020B0604020202020204" pitchFamily="34" charset="0"/>
              </a:rPr>
              <a:t>.</a:t>
            </a:r>
            <a:endParaRPr lang="vi-VN" sz="2400" dirty="0">
              <a:latin typeface="Arial" panose="020B0604020202020204" pitchFamily="34" charset="0"/>
              <a:cs typeface="Arial" panose="020B0604020202020204" pitchFamily="34" charset="0"/>
            </a:endParaRPr>
          </a:p>
          <a:p>
            <a:pPr algn="just">
              <a:spcBef>
                <a:spcPts val="450"/>
              </a:spcBef>
              <a:spcAft>
                <a:spcPts val="450"/>
              </a:spcAft>
              <a:buFont typeface="Wingdings" panose="05000000000000000000" pitchFamily="2" charset="2"/>
              <a:buChar char="v"/>
            </a:pPr>
            <a:endParaRPr lang="pt-BR" sz="2400" b="1" i="1" dirty="0">
              <a:latin typeface="Arial" panose="020B0604020202020204" pitchFamily="34" charset="0"/>
              <a:cs typeface="Arial" panose="020B0604020202020204" pitchFamily="34" charset="0"/>
            </a:endParaRPr>
          </a:p>
          <a:p>
            <a:pPr marL="0" indent="0" algn="just">
              <a:spcBef>
                <a:spcPts val="450"/>
              </a:spcBef>
              <a:spcAft>
                <a:spcPts val="450"/>
              </a:spcAft>
              <a:buNone/>
            </a:pPr>
            <a:endParaRPr lang="en-US" sz="24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21</a:t>
            </a:fld>
            <a:endParaRPr lang="en-US" dirty="0"/>
          </a:p>
        </p:txBody>
      </p:sp>
    </p:spTree>
    <p:extLst>
      <p:ext uri="{BB962C8B-B14F-4D97-AF65-F5344CB8AC3E}">
        <p14:creationId xmlns:p14="http://schemas.microsoft.com/office/powerpoint/2010/main" val="42861890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22097-A463-4C55-B1E1-770AF52AD507}"/>
              </a:ext>
            </a:extLst>
          </p:cNvPr>
          <p:cNvSpPr>
            <a:spLocks noGrp="1"/>
          </p:cNvSpPr>
          <p:nvPr>
            <p:ph type="title"/>
          </p:nvPr>
        </p:nvSpPr>
        <p:spPr>
          <a:xfrm>
            <a:off x="1371600" y="609600"/>
            <a:ext cx="6172200" cy="548879"/>
          </a:xfrm>
        </p:spPr>
        <p:txBody>
          <a:bodyPr>
            <a:noAutofit/>
          </a:bodyPr>
          <a:lstStyle/>
          <a:p>
            <a:r>
              <a:rPr lang="en-US" sz="2700" b="1" dirty="0">
                <a:solidFill>
                  <a:srgbClr val="FF0000"/>
                </a:solidFill>
                <a:latin typeface="Arial" panose="020B0604020202020204" pitchFamily="34" charset="0"/>
                <a:cs typeface="Arial" panose="020B0604020202020204" pitchFamily="34" charset="0"/>
              </a:rPr>
              <a:t>NỘI DUNG CHƯ</a:t>
            </a:r>
            <a:r>
              <a:rPr lang="vi-VN" sz="2700" b="1" dirty="0">
                <a:solidFill>
                  <a:srgbClr val="FF0000"/>
                </a:solidFill>
                <a:latin typeface="Arial" panose="020B0604020202020204" pitchFamily="34" charset="0"/>
                <a:cs typeface="Arial" panose="020B0604020202020204" pitchFamily="34" charset="0"/>
              </a:rPr>
              <a:t>Ơ</a:t>
            </a:r>
            <a:r>
              <a:rPr lang="en-US" sz="2700" b="1" dirty="0">
                <a:solidFill>
                  <a:srgbClr val="FF0000"/>
                </a:solidFill>
                <a:latin typeface="Arial" panose="020B0604020202020204" pitchFamily="34" charset="0"/>
                <a:cs typeface="Arial" panose="020B0604020202020204" pitchFamily="34" charset="0"/>
              </a:rPr>
              <a:t>NG TRÌNH</a:t>
            </a:r>
          </a:p>
        </p:txBody>
      </p:sp>
      <p:sp>
        <p:nvSpPr>
          <p:cNvPr id="3" name="Content Placeholder 2">
            <a:extLst>
              <a:ext uri="{FF2B5EF4-FFF2-40B4-BE49-F238E27FC236}">
                <a16:creationId xmlns:a16="http://schemas.microsoft.com/office/drawing/2014/main" id="{9550BFB5-5C74-4F68-9EF2-3C5DE4A6B9FA}"/>
              </a:ext>
            </a:extLst>
          </p:cNvPr>
          <p:cNvSpPr>
            <a:spLocks noGrp="1"/>
          </p:cNvSpPr>
          <p:nvPr>
            <p:ph idx="1"/>
          </p:nvPr>
        </p:nvSpPr>
        <p:spPr>
          <a:xfrm>
            <a:off x="762000" y="1371600"/>
            <a:ext cx="7772400" cy="3714750"/>
          </a:xfrm>
        </p:spPr>
        <p:txBody>
          <a:bodyPr>
            <a:noAutofit/>
          </a:bodyPr>
          <a:lstStyle/>
          <a:p>
            <a:pPr marL="0" indent="0" algn="just">
              <a:spcBef>
                <a:spcPts val="0"/>
              </a:spcBef>
              <a:spcAft>
                <a:spcPts val="900"/>
              </a:spcAft>
              <a:buNone/>
            </a:pPr>
            <a:r>
              <a:rPr lang="vi-VN" sz="2700" b="1" dirty="0">
                <a:solidFill>
                  <a:srgbClr val="FF0000"/>
                </a:solidFill>
                <a:latin typeface="Arial" panose="020B0604020202020204" pitchFamily="34" charset="0"/>
                <a:cs typeface="Arial" panose="020B0604020202020204" pitchFamily="34" charset="0"/>
              </a:rPr>
              <a:t>1. Khối lượng kiến thức và thời lượng bồi dưỡng</a:t>
            </a:r>
            <a:endParaRPr lang="en-US" sz="2700" dirty="0">
              <a:solidFill>
                <a:srgbClr val="FF0000"/>
              </a:solidFill>
              <a:latin typeface="Arial" panose="020B0604020202020204" pitchFamily="34" charset="0"/>
              <a:cs typeface="Arial" panose="020B0604020202020204" pitchFamily="34" charset="0"/>
            </a:endParaRPr>
          </a:p>
          <a:p>
            <a:pPr marL="0" indent="0">
              <a:buNone/>
            </a:pPr>
            <a:r>
              <a:rPr lang="vi-VN" sz="2700" dirty="0">
                <a:latin typeface="Arial" panose="020B0604020202020204" pitchFamily="34" charset="0"/>
                <a:cs typeface="Arial" panose="020B0604020202020204" pitchFamily="34" charset="0"/>
              </a:rPr>
              <a:t>a) Chương trình bồi dưỡng gồm </a:t>
            </a:r>
            <a:r>
              <a:rPr lang="en-US" sz="2700" b="1" dirty="0">
                <a:solidFill>
                  <a:srgbClr val="FF0000"/>
                </a:solidFill>
                <a:latin typeface="Arial" panose="020B0604020202020204" pitchFamily="34" charset="0"/>
                <a:cs typeface="Arial" panose="020B0604020202020204" pitchFamily="34" charset="0"/>
              </a:rPr>
              <a:t>8</a:t>
            </a:r>
            <a:r>
              <a:rPr lang="vi-VN" sz="2700" b="1" dirty="0">
                <a:solidFill>
                  <a:srgbClr val="FF0000"/>
                </a:solidFill>
                <a:latin typeface="Arial" panose="020B0604020202020204" pitchFamily="34" charset="0"/>
                <a:cs typeface="Arial" panose="020B0604020202020204" pitchFamily="34" charset="0"/>
              </a:rPr>
              <a:t> </a:t>
            </a:r>
            <a:r>
              <a:rPr lang="vi-VN" sz="2700" dirty="0">
                <a:latin typeface="Arial" panose="020B0604020202020204" pitchFamily="34" charset="0"/>
                <a:cs typeface="Arial" panose="020B0604020202020204" pitchFamily="34" charset="0"/>
              </a:rPr>
              <a:t>học phần</a:t>
            </a:r>
            <a:endParaRPr lang="en-US" sz="2700" dirty="0">
              <a:latin typeface="Arial" panose="020B0604020202020204" pitchFamily="34" charset="0"/>
              <a:cs typeface="Arial" panose="020B0604020202020204" pitchFamily="34" charset="0"/>
            </a:endParaRPr>
          </a:p>
          <a:p>
            <a:pPr marL="0" indent="0">
              <a:buNone/>
            </a:pPr>
            <a:r>
              <a:rPr lang="vi-VN" sz="2700" dirty="0">
                <a:latin typeface="Arial" panose="020B0604020202020204" pitchFamily="34" charset="0"/>
                <a:cs typeface="Arial" panose="020B0604020202020204" pitchFamily="34" charset="0"/>
              </a:rPr>
              <a:t>b) Thời lượng bồi dưỡng: </a:t>
            </a:r>
            <a:r>
              <a:rPr lang="vi-VN" sz="2700" b="1" dirty="0">
                <a:solidFill>
                  <a:srgbClr val="FF0000"/>
                </a:solidFill>
                <a:latin typeface="Arial" panose="020B0604020202020204" pitchFamily="34" charset="0"/>
                <a:cs typeface="Arial" panose="020B0604020202020204" pitchFamily="34" charset="0"/>
              </a:rPr>
              <a:t>1</a:t>
            </a:r>
            <a:r>
              <a:rPr lang="en-US" sz="2700" b="1" dirty="0">
                <a:solidFill>
                  <a:srgbClr val="FF0000"/>
                </a:solidFill>
                <a:latin typeface="Arial" panose="020B0604020202020204" pitchFamily="34" charset="0"/>
                <a:cs typeface="Arial" panose="020B0604020202020204" pitchFamily="34" charset="0"/>
              </a:rPr>
              <a:t>24</a:t>
            </a:r>
            <a:r>
              <a:rPr lang="vi-VN" sz="2700" b="1" dirty="0">
                <a:solidFill>
                  <a:srgbClr val="FF0000"/>
                </a:solidFill>
                <a:latin typeface="Arial" panose="020B0604020202020204" pitchFamily="34" charset="0"/>
                <a:cs typeface="Arial" panose="020B0604020202020204" pitchFamily="34" charset="0"/>
              </a:rPr>
              <a:t> </a:t>
            </a:r>
            <a:r>
              <a:rPr lang="vi-VN" sz="2700" dirty="0">
                <a:latin typeface="Arial" panose="020B0604020202020204" pitchFamily="34" charset="0"/>
                <a:cs typeface="Arial" panose="020B0604020202020204" pitchFamily="34" charset="0"/>
              </a:rPr>
              <a:t>tiết</a:t>
            </a:r>
            <a:r>
              <a:rPr lang="en-US" sz="2700" dirty="0">
                <a:latin typeface="Arial" panose="020B0604020202020204" pitchFamily="34" charset="0"/>
                <a:cs typeface="Arial" panose="020B0604020202020204" pitchFamily="34" charset="0"/>
              </a:rPr>
              <a:t>.</a:t>
            </a:r>
          </a:p>
          <a:p>
            <a:pPr marL="0" indent="0">
              <a:buNone/>
            </a:pPr>
            <a:r>
              <a:rPr lang="en-US" sz="2700" b="1" i="1" dirty="0" err="1">
                <a:solidFill>
                  <a:srgbClr val="FF0000"/>
                </a:solidFill>
                <a:latin typeface="Arial" panose="020B0604020202020204" pitchFamily="34" charset="0"/>
                <a:cs typeface="Arial" panose="020B0604020202020204" pitchFamily="34" charset="0"/>
              </a:rPr>
              <a:t>Trong</a:t>
            </a:r>
            <a:r>
              <a:rPr lang="en-US" sz="2700" b="1" i="1" dirty="0">
                <a:solidFill>
                  <a:srgbClr val="FF0000"/>
                </a:solidFill>
                <a:latin typeface="Arial" panose="020B0604020202020204" pitchFamily="34" charset="0"/>
                <a:cs typeface="Arial" panose="020B0604020202020204" pitchFamily="34" charset="0"/>
              </a:rPr>
              <a:t> </a:t>
            </a:r>
            <a:r>
              <a:rPr lang="en-US" sz="2700" b="1" i="1" dirty="0" err="1">
                <a:solidFill>
                  <a:srgbClr val="FF0000"/>
                </a:solidFill>
                <a:latin typeface="Arial" panose="020B0604020202020204" pitchFamily="34" charset="0"/>
                <a:cs typeface="Arial" panose="020B0604020202020204" pitchFamily="34" charset="0"/>
              </a:rPr>
              <a:t>đó</a:t>
            </a:r>
            <a:r>
              <a:rPr lang="en-US" sz="2700" b="1" i="1" dirty="0">
                <a:solidFill>
                  <a:srgbClr val="FF0000"/>
                </a:solidFill>
                <a:latin typeface="Arial" panose="020B0604020202020204" pitchFamily="34" charset="0"/>
                <a:cs typeface="Arial" panose="020B0604020202020204" pitchFamily="34" charset="0"/>
              </a:rPr>
              <a:t>:</a:t>
            </a:r>
          </a:p>
          <a:p>
            <a:r>
              <a:rPr lang="en-US" sz="2700" dirty="0" err="1">
                <a:latin typeface="Arial" panose="020B0604020202020204" pitchFamily="34" charset="0"/>
                <a:cs typeface="Arial" panose="020B0604020202020204" pitchFamily="34" charset="0"/>
              </a:rPr>
              <a:t>Lý</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thuyết</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trên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lớp</a:t>
            </a:r>
            <a:r>
              <a:rPr lang="en-US" sz="2700" dirty="0">
                <a:latin typeface="Arial" panose="020B0604020202020204" pitchFamily="34" charset="0"/>
                <a:cs typeface="Arial" panose="020B0604020202020204" pitchFamily="34" charset="0"/>
              </a:rPr>
              <a:t>	: </a:t>
            </a:r>
            <a:r>
              <a:rPr lang="en-US" sz="2700" b="1" dirty="0">
                <a:solidFill>
                  <a:srgbClr val="FF0000"/>
                </a:solidFill>
                <a:latin typeface="Arial" panose="020B0604020202020204" pitchFamily="34" charset="0"/>
                <a:cs typeface="Arial" panose="020B0604020202020204" pitchFamily="34" charset="0"/>
              </a:rPr>
              <a:t>36 </a:t>
            </a:r>
            <a:r>
              <a:rPr lang="en-US" sz="2700" dirty="0" err="1">
                <a:latin typeface="Arial" panose="020B0604020202020204" pitchFamily="34" charset="0"/>
                <a:cs typeface="Arial" panose="020B0604020202020204" pitchFamily="34" charset="0"/>
              </a:rPr>
              <a:t>tiết</a:t>
            </a:r>
            <a:endParaRPr lang="en-US" sz="2700" dirty="0">
              <a:latin typeface="Arial" panose="020B0604020202020204" pitchFamily="34" charset="0"/>
              <a:cs typeface="Arial" panose="020B0604020202020204" pitchFamily="34" charset="0"/>
            </a:endParaRPr>
          </a:p>
          <a:p>
            <a:r>
              <a:rPr lang="en-US" sz="2700" dirty="0" err="1">
                <a:latin typeface="Arial" panose="020B0604020202020204" pitchFamily="34" charset="0"/>
                <a:cs typeface="Arial" panose="020B0604020202020204" pitchFamily="34" charset="0"/>
              </a:rPr>
              <a:t>Thực</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hành</a:t>
            </a:r>
            <a:r>
              <a:rPr lang="en-US" sz="2700" dirty="0">
                <a:latin typeface="Arial" panose="020B0604020202020204" pitchFamily="34" charset="0"/>
                <a:cs typeface="Arial" panose="020B0604020202020204" pitchFamily="34" charset="0"/>
              </a:rPr>
              <a:t>		: </a:t>
            </a:r>
            <a:r>
              <a:rPr lang="en-US" sz="2700" b="1" dirty="0">
                <a:solidFill>
                  <a:srgbClr val="FF0000"/>
                </a:solidFill>
                <a:latin typeface="Arial" panose="020B0604020202020204" pitchFamily="34" charset="0"/>
                <a:cs typeface="Arial" panose="020B0604020202020204" pitchFamily="34" charset="0"/>
              </a:rPr>
              <a:t>52 </a:t>
            </a:r>
            <a:r>
              <a:rPr lang="en-US" sz="2700" dirty="0" err="1">
                <a:latin typeface="Arial" panose="020B0604020202020204" pitchFamily="34" charset="0"/>
                <a:cs typeface="Arial" panose="020B0604020202020204" pitchFamily="34" charset="0"/>
              </a:rPr>
              <a:t>tiết</a:t>
            </a:r>
            <a:endParaRPr lang="en-US" sz="2700" dirty="0">
              <a:latin typeface="Arial" panose="020B0604020202020204" pitchFamily="34" charset="0"/>
              <a:cs typeface="Arial" panose="020B0604020202020204" pitchFamily="34" charset="0"/>
            </a:endParaRPr>
          </a:p>
          <a:p>
            <a:r>
              <a:rPr lang="en-US" sz="2700" dirty="0" err="1">
                <a:latin typeface="Arial" panose="020B0604020202020204" pitchFamily="34" charset="0"/>
                <a:cs typeface="Arial" panose="020B0604020202020204" pitchFamily="34" charset="0"/>
              </a:rPr>
              <a:t>Tự</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học</a:t>
            </a:r>
            <a:r>
              <a:rPr lang="en-US" sz="2700" dirty="0">
                <a:latin typeface="Arial" panose="020B0604020202020204" pitchFamily="34" charset="0"/>
                <a:cs typeface="Arial" panose="020B0604020202020204" pitchFamily="34" charset="0"/>
              </a:rPr>
              <a:t>			: </a:t>
            </a:r>
            <a:r>
              <a:rPr lang="en-US" sz="2700" b="1" dirty="0">
                <a:solidFill>
                  <a:srgbClr val="FF0000"/>
                </a:solidFill>
                <a:latin typeface="Arial" panose="020B0604020202020204" pitchFamily="34" charset="0"/>
                <a:cs typeface="Arial" panose="020B0604020202020204" pitchFamily="34" charset="0"/>
              </a:rPr>
              <a:t>36 </a:t>
            </a:r>
            <a:r>
              <a:rPr lang="en-US" sz="2700" dirty="0" err="1">
                <a:latin typeface="Arial" panose="020B0604020202020204" pitchFamily="34" charset="0"/>
                <a:cs typeface="Arial" panose="020B0604020202020204" pitchFamily="34" charset="0"/>
              </a:rPr>
              <a:t>tiết</a:t>
            </a:r>
            <a:endParaRPr lang="vi-VN" sz="2700" dirty="0">
              <a:latin typeface="Arial" panose="020B0604020202020204" pitchFamily="34" charset="0"/>
              <a:cs typeface="Arial" panose="020B0604020202020204" pitchFamily="34" charset="0"/>
            </a:endParaRPr>
          </a:p>
          <a:p>
            <a:pPr marL="385763" indent="-385763">
              <a:spcBef>
                <a:spcPts val="0"/>
              </a:spcBef>
              <a:spcAft>
                <a:spcPts val="900"/>
              </a:spcAft>
              <a:buFont typeface="+mj-lt"/>
              <a:buAutoNum type="arabicPeriod"/>
            </a:pPr>
            <a:endParaRPr lang="vi-VN" sz="2700" dirty="0">
              <a:latin typeface="Arial" panose="020B0604020202020204" pitchFamily="34" charset="0"/>
              <a:cs typeface="Arial" panose="020B0604020202020204" pitchFamily="34" charset="0"/>
            </a:endParaRPr>
          </a:p>
          <a:p>
            <a:pPr marL="385763" indent="-385763">
              <a:spcBef>
                <a:spcPts val="0"/>
              </a:spcBef>
              <a:spcAft>
                <a:spcPts val="900"/>
              </a:spcAft>
              <a:buFont typeface="+mj-lt"/>
              <a:buAutoNum type="arabicPeriod"/>
            </a:pPr>
            <a:endParaRPr lang="en-US" sz="27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991787F-1A33-48B5-B896-E45CB26A0DB2}"/>
              </a:ext>
            </a:extLst>
          </p:cNvPr>
          <p:cNvSpPr>
            <a:spLocks noGrp="1"/>
          </p:cNvSpPr>
          <p:nvPr>
            <p:ph type="sldNum" sz="quarter" idx="12"/>
          </p:nvPr>
        </p:nvSpPr>
        <p:spPr/>
        <p:txBody>
          <a:bodyPr/>
          <a:lstStyle/>
          <a:p>
            <a:fld id="{C095D1BB-4319-4CBD-BB20-F7ADE7D39F36}" type="slidenum">
              <a:rPr lang="en-US" smtClean="0"/>
              <a:t>22</a:t>
            </a:fld>
            <a:endParaRPr lang="en-US"/>
          </a:p>
        </p:txBody>
      </p:sp>
    </p:spTree>
    <p:extLst>
      <p:ext uri="{BB962C8B-B14F-4D97-AF65-F5344CB8AC3E}">
        <p14:creationId xmlns:p14="http://schemas.microsoft.com/office/powerpoint/2010/main" val="36718608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F46F8-8E11-4F3B-A44B-FAD11B01979D}"/>
              </a:ext>
            </a:extLst>
          </p:cNvPr>
          <p:cNvSpPr>
            <a:spLocks noGrp="1"/>
          </p:cNvSpPr>
          <p:nvPr>
            <p:ph type="title"/>
          </p:nvPr>
        </p:nvSpPr>
        <p:spPr>
          <a:xfrm>
            <a:off x="1371600" y="304800"/>
            <a:ext cx="6172200" cy="333596"/>
          </a:xfrm>
        </p:spPr>
        <p:txBody>
          <a:bodyPr>
            <a:noAutofit/>
          </a:bodyPr>
          <a:lstStyle/>
          <a:p>
            <a:r>
              <a:rPr lang="en-US" sz="2800" b="1" dirty="0">
                <a:solidFill>
                  <a:srgbClr val="FF0000"/>
                </a:solidFill>
                <a:latin typeface="Arial" panose="020B0604020202020204" pitchFamily="34" charset="0"/>
                <a:cs typeface="Arial" panose="020B0604020202020204" pitchFamily="34" charset="0"/>
              </a:rPr>
              <a:t>CẤU TRÚC CH</a:t>
            </a:r>
            <a:r>
              <a:rPr lang="vi-VN" sz="2800" b="1" dirty="0">
                <a:solidFill>
                  <a:srgbClr val="FF0000"/>
                </a:solidFill>
                <a:latin typeface="Arial" panose="020B0604020202020204" pitchFamily="34" charset="0"/>
                <a:cs typeface="Arial" panose="020B0604020202020204" pitchFamily="34" charset="0"/>
              </a:rPr>
              <a:t>Ư</a:t>
            </a:r>
            <a:r>
              <a:rPr lang="en-US" sz="2800" b="1" dirty="0">
                <a:solidFill>
                  <a:srgbClr val="FF0000"/>
                </a:solidFill>
                <a:latin typeface="Arial" panose="020B0604020202020204" pitchFamily="34" charset="0"/>
                <a:cs typeface="Arial" panose="020B0604020202020204" pitchFamily="34" charset="0"/>
              </a:rPr>
              <a:t>ƠNG TRÌNH</a:t>
            </a:r>
          </a:p>
        </p:txBody>
      </p:sp>
      <p:graphicFrame>
        <p:nvGraphicFramePr>
          <p:cNvPr id="5" name="Content Placeholder 4">
            <a:extLst>
              <a:ext uri="{FF2B5EF4-FFF2-40B4-BE49-F238E27FC236}">
                <a16:creationId xmlns:a16="http://schemas.microsoft.com/office/drawing/2014/main" id="{81C04CF1-84F6-4FE2-B5A3-F6239F63EAB1}"/>
              </a:ext>
            </a:extLst>
          </p:cNvPr>
          <p:cNvGraphicFramePr>
            <a:graphicFrameLocks noGrp="1"/>
          </p:cNvGraphicFramePr>
          <p:nvPr>
            <p:ph idx="1"/>
            <p:extLst>
              <p:ext uri="{D42A27DB-BD31-4B8C-83A1-F6EECF244321}">
                <p14:modId xmlns:p14="http://schemas.microsoft.com/office/powerpoint/2010/main" val="2134585038"/>
              </p:ext>
            </p:extLst>
          </p:nvPr>
        </p:nvGraphicFramePr>
        <p:xfrm>
          <a:off x="380998" y="838198"/>
          <a:ext cx="8458201" cy="5808030"/>
        </p:xfrm>
        <a:graphic>
          <a:graphicData uri="http://schemas.openxmlformats.org/drawingml/2006/table">
            <a:tbl>
              <a:tblPr firstRow="1" bandRow="1">
                <a:tableStyleId>{5C22544A-7EE6-4342-B048-85BDC9FD1C3A}</a:tableStyleId>
              </a:tblPr>
              <a:tblGrid>
                <a:gridCol w="599284">
                  <a:extLst>
                    <a:ext uri="{9D8B030D-6E8A-4147-A177-3AD203B41FA5}">
                      <a16:colId xmlns:a16="http://schemas.microsoft.com/office/drawing/2014/main" val="74149983"/>
                    </a:ext>
                  </a:extLst>
                </a:gridCol>
                <a:gridCol w="5067262">
                  <a:extLst>
                    <a:ext uri="{9D8B030D-6E8A-4147-A177-3AD203B41FA5}">
                      <a16:colId xmlns:a16="http://schemas.microsoft.com/office/drawing/2014/main" val="1737707612"/>
                    </a:ext>
                  </a:extLst>
                </a:gridCol>
                <a:gridCol w="1002133">
                  <a:extLst>
                    <a:ext uri="{9D8B030D-6E8A-4147-A177-3AD203B41FA5}">
                      <a16:colId xmlns:a16="http://schemas.microsoft.com/office/drawing/2014/main" val="3378123480"/>
                    </a:ext>
                  </a:extLst>
                </a:gridCol>
                <a:gridCol w="930551">
                  <a:extLst>
                    <a:ext uri="{9D8B030D-6E8A-4147-A177-3AD203B41FA5}">
                      <a16:colId xmlns:a16="http://schemas.microsoft.com/office/drawing/2014/main" val="1387460841"/>
                    </a:ext>
                  </a:extLst>
                </a:gridCol>
                <a:gridCol w="858971">
                  <a:extLst>
                    <a:ext uri="{9D8B030D-6E8A-4147-A177-3AD203B41FA5}">
                      <a16:colId xmlns:a16="http://schemas.microsoft.com/office/drawing/2014/main" val="744964179"/>
                    </a:ext>
                  </a:extLst>
                </a:gridCol>
              </a:tblGrid>
              <a:tr h="387031">
                <a:tc rowSpan="2">
                  <a:txBody>
                    <a:bodyPr/>
                    <a:lstStyle/>
                    <a:p>
                      <a:pPr algn="ctr">
                        <a:lnSpc>
                          <a:spcPct val="107000"/>
                        </a:lnSpc>
                        <a:spcBef>
                          <a:spcPts val="0"/>
                        </a:spcBef>
                        <a:spcAft>
                          <a:spcPts val="0"/>
                        </a:spcAft>
                      </a:pPr>
                      <a:r>
                        <a:rPr lang="en-US" sz="22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TT</a:t>
                      </a:r>
                      <a:endPar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lnSpc>
                          <a:spcPct val="107000"/>
                        </a:lnSpc>
                        <a:spcBef>
                          <a:spcPts val="0"/>
                        </a:spcBef>
                        <a:spcAft>
                          <a:spcPts val="0"/>
                        </a:spcAft>
                      </a:pPr>
                      <a:r>
                        <a:rPr lang="en-US" sz="2200" b="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2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phần</a:t>
                      </a:r>
                      <a:endPar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ctr">
                        <a:spcBef>
                          <a:spcPts val="0"/>
                        </a:spcBef>
                        <a:spcAft>
                          <a:spcPts val="0"/>
                        </a:spcAft>
                      </a:pPr>
                      <a:r>
                        <a:rPr lang="en-US" sz="2200" b="1" kern="1200" dirty="0" err="1">
                          <a:solidFill>
                            <a:schemeClr val="tx1"/>
                          </a:solidFill>
                          <a:effectLst/>
                          <a:latin typeface="Times New Roman" panose="02020603050405020304" pitchFamily="18" charset="0"/>
                          <a:ea typeface="+mn-ea"/>
                          <a:cs typeface="Times New Roman" panose="02020603050405020304" pitchFamily="18" charset="0"/>
                        </a:rPr>
                        <a:t>Số</a:t>
                      </a:r>
                      <a:r>
                        <a:rPr lang="en-US" sz="2200" b="1" kern="1200" dirty="0">
                          <a:solidFill>
                            <a:schemeClr val="tx1"/>
                          </a:solidFill>
                          <a:effectLst/>
                          <a:latin typeface="Times New Roman" panose="02020603050405020304" pitchFamily="18" charset="0"/>
                          <a:ea typeface="+mn-ea"/>
                          <a:cs typeface="Times New Roman" panose="02020603050405020304" pitchFamily="18" charset="0"/>
                        </a:rPr>
                        <a:t> </a:t>
                      </a:r>
                      <a:r>
                        <a:rPr lang="en-US" sz="2200" b="1" kern="1200" dirty="0" err="1">
                          <a:solidFill>
                            <a:schemeClr val="tx1"/>
                          </a:solidFill>
                          <a:effectLst/>
                          <a:latin typeface="Times New Roman" panose="02020603050405020304" pitchFamily="18" charset="0"/>
                          <a:ea typeface="+mn-ea"/>
                          <a:cs typeface="Times New Roman" panose="02020603050405020304" pitchFamily="18" charset="0"/>
                        </a:rPr>
                        <a:t>tiết</a:t>
                      </a:r>
                      <a:endParaRPr lang="en-US" sz="2200" dirty="0">
                        <a:solidFill>
                          <a:schemeClr val="tx1"/>
                        </a:solidFill>
                        <a:latin typeface="Times New Roman" panose="02020603050405020304" pitchFamily="18" charset="0"/>
                        <a:cs typeface="Times New Roman" panose="02020603050405020304" pitchFamily="18" charset="0"/>
                      </a:endParaRP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6774807"/>
                  </a:ext>
                </a:extLst>
              </a:tr>
              <a:tr h="720556">
                <a:tc vMerge="1">
                  <a:txBody>
                    <a:bodyPr/>
                    <a:lstStyle/>
                    <a:p>
                      <a:pPr algn="ctr">
                        <a:lnSpc>
                          <a:spcPct val="107000"/>
                        </a:lnSpc>
                        <a:spcBef>
                          <a:spcPts val="300"/>
                        </a:spcBef>
                        <a:spcAft>
                          <a:spcPts val="300"/>
                        </a:spcAft>
                      </a:pP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vMerge="1">
                  <a:txBody>
                    <a:bodyPr/>
                    <a:lstStyle/>
                    <a:p>
                      <a:pPr algn="ctr">
                        <a:lnSpc>
                          <a:spcPct val="107000"/>
                        </a:lnSpc>
                        <a:spcBef>
                          <a:spcPts val="300"/>
                        </a:spcBef>
                        <a:spcAft>
                          <a:spcPts val="300"/>
                        </a:spcAft>
                      </a:pPr>
                      <a:endParaRPr lang="en-US"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Bef>
                          <a:spcPts val="0"/>
                        </a:spcBef>
                        <a:spcAft>
                          <a:spcPts val="0"/>
                        </a:spcAft>
                      </a:pPr>
                      <a:r>
                        <a:rPr lang="en-US" sz="2200" b="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Lý thuyết</a:t>
                      </a:r>
                      <a:endParaRPr lang="en-US" sz="2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0"/>
                        </a:spcBef>
                        <a:spcAft>
                          <a:spcPts val="0"/>
                        </a:spcAft>
                      </a:pPr>
                      <a:r>
                        <a:rPr lang="en-US" sz="2200" b="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Thực hành</a:t>
                      </a:r>
                      <a:endParaRPr lang="en-US" sz="22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0"/>
                        </a:spcBef>
                        <a:spcAft>
                          <a:spcPts val="0"/>
                        </a:spcAft>
                      </a:pPr>
                      <a:r>
                        <a:rPr lang="en-US" sz="2200" b="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2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dirty="0" err="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học</a:t>
                      </a:r>
                      <a:endParaRPr lang="en-US" sz="2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5542301"/>
                  </a:ext>
                </a:extLst>
              </a:tr>
              <a:tr h="360278">
                <a:tc>
                  <a:txBody>
                    <a:bodyPr/>
                    <a:lstStyle/>
                    <a:p>
                      <a:pPr algn="ctr">
                        <a:lnSpc>
                          <a:spcPct val="107000"/>
                        </a:lnSpc>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20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Bef>
                          <a:spcPts val="0"/>
                        </a:spcBef>
                        <a:spcAft>
                          <a:spcPts val="0"/>
                        </a:spcAft>
                      </a:pPr>
                      <a:r>
                        <a:rPr lang="en-US" sz="2200" dirty="0" err="1">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Tổng</a:t>
                      </a:r>
                      <a:r>
                        <a:rPr lang="en-US" sz="2200" dirty="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2200" dirty="0">
                          <a:ln>
                            <a:noFill/>
                          </a:ln>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n>
                            <a:noFill/>
                          </a:ln>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200" dirty="0">
                          <a:ln>
                            <a:noFill/>
                          </a:ln>
                          <a:effectLst/>
                          <a:latin typeface="Times New Roman" panose="02020603050405020304" pitchFamily="18" charset="0"/>
                          <a:ea typeface="Times New Roman" panose="02020603050405020304" pitchFamily="18" charset="0"/>
                          <a:cs typeface="Times New Roman" panose="02020603050405020304" pitchFamily="18" charset="0"/>
                        </a:rPr>
                        <a:t> y </a:t>
                      </a:r>
                      <a:r>
                        <a:rPr lang="en-US" sz="2200" dirty="0" err="1">
                          <a:ln>
                            <a:noFill/>
                          </a:ln>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2200" dirty="0">
                          <a:ln>
                            <a:noFill/>
                          </a:ln>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n>
                            <a:noFill/>
                          </a:ln>
                          <a:effectLst/>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200" dirty="0">
                          <a:ln>
                            <a:noFill/>
                          </a:ln>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n>
                            <a:noFill/>
                          </a:ln>
                          <a:effectLst/>
                          <a:latin typeface="Times New Roman" panose="02020603050405020304" pitchFamily="18" charset="0"/>
                          <a:ea typeface="Times New Roman" panose="02020603050405020304" pitchFamily="18" charset="0"/>
                          <a:cs typeface="Times New Roman" panose="02020603050405020304" pitchFamily="18" charset="0"/>
                        </a:rPr>
                        <a:t>học</a:t>
                      </a:r>
                      <a:endParaRPr lang="en-US" sz="2200" dirty="0">
                        <a:ln>
                          <a:noFill/>
                        </a:ln>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220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0</a:t>
                      </a:r>
                      <a:endParaRPr lang="en-US" sz="220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0"/>
                        </a:spcBef>
                        <a:spcAft>
                          <a:spcPts val="0"/>
                        </a:spcAft>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8</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64375965"/>
                  </a:ext>
                </a:extLst>
              </a:tr>
              <a:tr h="360278">
                <a:tc>
                  <a:txBody>
                    <a:bodyPr/>
                    <a:lstStyle/>
                    <a:p>
                      <a:pPr algn="ctr">
                        <a:lnSpc>
                          <a:spcPct val="107000"/>
                        </a:lnSpc>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20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Bef>
                          <a:spcPts val="0"/>
                        </a:spcBef>
                        <a:spcAft>
                          <a:spcPts val="0"/>
                        </a:spcAft>
                      </a:pPr>
                      <a:r>
                        <a:rPr lang="en-US" sz="2200" dirty="0" err="1">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Vệ</a:t>
                      </a:r>
                      <a:r>
                        <a:rPr lang="en-US" sz="2200" dirty="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200" dirty="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n>
                            <a:noFill/>
                          </a:ln>
                          <a:effectLst/>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200" dirty="0">
                          <a:ln>
                            <a:noFill/>
                          </a:ln>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ln>
                            <a:noFill/>
                          </a:ln>
                          <a:effectLst/>
                          <a:latin typeface="Times New Roman" panose="02020603050405020304" pitchFamily="18" charset="0"/>
                          <a:ea typeface="Times New Roman" panose="02020603050405020304" pitchFamily="18" charset="0"/>
                          <a:cs typeface="Times New Roman" panose="02020603050405020304" pitchFamily="18" charset="0"/>
                        </a:rPr>
                        <a:t>học</a:t>
                      </a:r>
                      <a:endParaRPr lang="en-US" sz="2200" dirty="0">
                        <a:ln>
                          <a:noFill/>
                        </a:ln>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220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8</a:t>
                      </a:r>
                      <a:endParaRPr lang="en-US" sz="220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0"/>
                        </a:spcBef>
                        <a:spcAft>
                          <a:spcPts val="0"/>
                        </a:spcAft>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04321783"/>
                  </a:ext>
                </a:extLst>
              </a:tr>
              <a:tr h="720556">
                <a:tc>
                  <a:txBody>
                    <a:bodyPr/>
                    <a:lstStyle/>
                    <a:p>
                      <a:pPr algn="ctr">
                        <a:lnSpc>
                          <a:spcPct val="107000"/>
                        </a:lnSpc>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20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Bef>
                          <a:spcPts val="0"/>
                        </a:spcBef>
                        <a:spcAft>
                          <a:spcPts val="0"/>
                        </a:spcAft>
                      </a:pPr>
                      <a:r>
                        <a:rPr lang="en-US" sz="2200" dirty="0" err="1">
                          <a:ln>
                            <a:noFill/>
                          </a:ln>
                          <a:effectLst/>
                          <a:latin typeface="Times New Roman" panose="02020603050405020304" pitchFamily="18" charset="0"/>
                          <a:ea typeface="Calibri" panose="020F0502020204030204" pitchFamily="34" charset="0"/>
                          <a:cs typeface="Times New Roman" panose="02020603050405020304" pitchFamily="18" charset="0"/>
                        </a:rPr>
                        <a:t>Một</a:t>
                      </a:r>
                      <a:r>
                        <a:rPr lang="en-US" sz="220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ln>
                            <a:noFill/>
                          </a:ln>
                          <a:effectLst/>
                          <a:latin typeface="Times New Roman" panose="02020603050405020304" pitchFamily="18" charset="0"/>
                          <a:ea typeface="Calibri" panose="020F0502020204030204" pitchFamily="34" charset="0"/>
                          <a:cs typeface="Times New Roman" panose="02020603050405020304" pitchFamily="18" charset="0"/>
                        </a:rPr>
                        <a:t>số</a:t>
                      </a:r>
                      <a:r>
                        <a:rPr lang="en-US" sz="220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dịch</a:t>
                      </a:r>
                      <a:r>
                        <a:rPr lang="en-US" sz="2200" dirty="0">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bệnh</a:t>
                      </a:r>
                      <a:r>
                        <a:rPr lang="en-US" sz="2200" dirty="0">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truyền</a:t>
                      </a:r>
                      <a:r>
                        <a:rPr lang="en-US" sz="2200" dirty="0">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nhiễm</a:t>
                      </a:r>
                      <a:r>
                        <a:rPr lang="en-US" sz="2200" dirty="0">
                          <a:ln>
                            <a:noFill/>
                          </a:ln>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ln>
                            <a:noFill/>
                          </a:ln>
                          <a:effectLst/>
                          <a:latin typeface="Times New Roman" panose="02020603050405020304" pitchFamily="18" charset="0"/>
                          <a:ea typeface="Calibri" panose="020F0502020204030204" pitchFamily="34" charset="0"/>
                          <a:cs typeface="Times New Roman" panose="02020603050405020304" pitchFamily="18" charset="0"/>
                        </a:rPr>
                        <a:t>thường</a:t>
                      </a:r>
                      <a:r>
                        <a:rPr lang="en-US" sz="220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ln>
                            <a:noFill/>
                          </a:ln>
                          <a:effectLst/>
                          <a:latin typeface="Times New Roman" panose="02020603050405020304" pitchFamily="18" charset="0"/>
                          <a:ea typeface="Calibri" panose="020F0502020204030204" pitchFamily="34" charset="0"/>
                          <a:cs typeface="Times New Roman" panose="02020603050405020304" pitchFamily="18" charset="0"/>
                        </a:rPr>
                        <a:t>gặp</a:t>
                      </a:r>
                      <a:r>
                        <a:rPr lang="en-US" sz="2200" dirty="0">
                          <a:ln>
                            <a:noFill/>
                          </a:ln>
                          <a:effectLst/>
                          <a:latin typeface="Times New Roman" panose="02020603050405020304" pitchFamily="18" charset="0"/>
                          <a:ea typeface="Calibri" panose="020F0502020204030204" pitchFamily="34" charset="0"/>
                          <a:cs typeface="Times New Roman" panose="02020603050405020304" pitchFamily="18" charset="0"/>
                        </a:rPr>
                        <a:t> ở </a:t>
                      </a:r>
                      <a:r>
                        <a:rPr lang="en-US" sz="2200" dirty="0" err="1">
                          <a:ln>
                            <a:noFill/>
                          </a:ln>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dirty="0">
                          <a:ln>
                            <a:noFill/>
                          </a:ln>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ln>
                            <a:noFill/>
                          </a:ln>
                          <a:effectLst/>
                          <a:latin typeface="Times New Roman" panose="02020603050405020304" pitchFamily="18" charset="0"/>
                          <a:ea typeface="Calibri" panose="020F0502020204030204" pitchFamily="34" charset="0"/>
                          <a:cs typeface="Times New Roman" panose="02020603050405020304" pitchFamily="18" charset="0"/>
                        </a:rPr>
                        <a:t>sinh</a:t>
                      </a:r>
                      <a:endParaRPr lang="en-US" sz="2200" dirty="0">
                        <a:ln>
                          <a:noFill/>
                        </a:ln>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0"/>
                        </a:spcBef>
                        <a:spcAft>
                          <a:spcPts val="0"/>
                        </a:spcAft>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4</a:t>
                      </a: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0"/>
                        </a:spcBef>
                        <a:spcAft>
                          <a:spcPts val="0"/>
                        </a:spcAft>
                      </a:pPr>
                      <a:r>
                        <a:rPr lang="en-US" sz="2200" dirty="0" smtClean="0">
                          <a:effectLst/>
                          <a:latin typeface="Times New Roman" panose="02020603050405020304" pitchFamily="18" charset="0"/>
                          <a:ea typeface="Calibri" panose="020F0502020204030204" pitchFamily="34" charset="0"/>
                          <a:cs typeface="Times New Roman" panose="02020603050405020304" pitchFamily="18" charset="0"/>
                        </a:rPr>
                        <a:t>8</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0"/>
                        </a:spcBef>
                        <a:spcAft>
                          <a:spcPts val="0"/>
                        </a:spcAft>
                      </a:pPr>
                      <a:r>
                        <a:rPr lang="en-US" sz="2200" dirty="0" smtClean="0">
                          <a:effectLst/>
                          <a:latin typeface="Times New Roman" panose="02020603050405020304" pitchFamily="18" charset="0"/>
                          <a:ea typeface="Calibri" panose="020F0502020204030204" pitchFamily="34" charset="0"/>
                          <a:cs typeface="Times New Roman" panose="02020603050405020304" pitchFamily="18" charset="0"/>
                        </a:rPr>
                        <a:t>4</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2700265"/>
                  </a:ext>
                </a:extLst>
              </a:tr>
              <a:tr h="720556">
                <a:tc>
                  <a:txBody>
                    <a:bodyPr/>
                    <a:lstStyle/>
                    <a:p>
                      <a:pPr algn="ctr">
                        <a:lnSpc>
                          <a:spcPct val="107000"/>
                        </a:lnSpc>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220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07000"/>
                        </a:lnSpc>
                        <a:spcBef>
                          <a:spcPts val="0"/>
                        </a:spcBef>
                        <a:spcAft>
                          <a:spcPts val="0"/>
                        </a:spcAft>
                      </a:pPr>
                      <a:r>
                        <a:rPr lang="en-US" sz="2200" dirty="0" err="1">
                          <a:effectLst/>
                          <a:latin typeface="Times New Roman" panose="02020603050405020304" pitchFamily="18" charset="0"/>
                          <a:ea typeface="Calibri" panose="020F0502020204030204" pitchFamily="34" charset="0"/>
                          <a:cs typeface="Times New Roman" panose="02020603050405020304" pitchFamily="18" charset="0"/>
                        </a:rPr>
                        <a:t>Một</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effectLst/>
                          <a:latin typeface="Times New Roman" panose="02020603050405020304" pitchFamily="18" charset="0"/>
                          <a:ea typeface="Calibri" panose="020F0502020204030204" pitchFamily="34" charset="0"/>
                          <a:cs typeface="Times New Roman" panose="02020603050405020304" pitchFamily="18" charset="0"/>
                        </a:rPr>
                        <a:t>số</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bệnh</a:t>
                      </a:r>
                      <a:r>
                        <a:rPr lang="en-US" sz="2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không</a:t>
                      </a:r>
                      <a:r>
                        <a:rPr lang="en-US" sz="2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lây</a:t>
                      </a:r>
                      <a:r>
                        <a:rPr lang="en-US" sz="2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nhiễm</a:t>
                      </a:r>
                      <a:r>
                        <a:rPr lang="en-US" sz="2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effectLst/>
                          <a:latin typeface="Times New Roman" panose="02020603050405020304" pitchFamily="18" charset="0"/>
                          <a:ea typeface="Calibri" panose="020F0502020204030204" pitchFamily="34" charset="0"/>
                          <a:cs typeface="Times New Roman" panose="02020603050405020304" pitchFamily="18" charset="0"/>
                        </a:rPr>
                        <a:t>và</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effectLst/>
                          <a:latin typeface="Times New Roman" panose="02020603050405020304" pitchFamily="18" charset="0"/>
                          <a:ea typeface="Calibri" panose="020F0502020204030204" pitchFamily="34" charset="0"/>
                          <a:cs typeface="Times New Roman" panose="02020603050405020304" pitchFamily="18" charset="0"/>
                        </a:rPr>
                        <a:t>vấn</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effectLst/>
                          <a:latin typeface="Times New Roman" panose="02020603050405020304" pitchFamily="18" charset="0"/>
                          <a:ea typeface="Calibri" panose="020F0502020204030204" pitchFamily="34" charset="0"/>
                          <a:cs typeface="Times New Roman" panose="02020603050405020304" pitchFamily="18" charset="0"/>
                        </a:rPr>
                        <a:t>đề</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effectLst/>
                          <a:latin typeface="Times New Roman" panose="02020603050405020304" pitchFamily="18" charset="0"/>
                          <a:ea typeface="Calibri" panose="020F0502020204030204" pitchFamily="34" charset="0"/>
                          <a:cs typeface="Times New Roman" panose="02020603050405020304" pitchFamily="18" charset="0"/>
                        </a:rPr>
                        <a:t>sức</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effectLst/>
                          <a:latin typeface="Times New Roman" panose="02020603050405020304" pitchFamily="18" charset="0"/>
                          <a:ea typeface="Calibri" panose="020F0502020204030204" pitchFamily="34" charset="0"/>
                          <a:cs typeface="Times New Roman" panose="02020603050405020304" pitchFamily="18" charset="0"/>
                        </a:rPr>
                        <a:t>khỏe</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effectLst/>
                          <a:latin typeface="Times New Roman" panose="02020603050405020304" pitchFamily="18" charset="0"/>
                          <a:ea typeface="Calibri" panose="020F0502020204030204" pitchFamily="34" charset="0"/>
                          <a:cs typeface="Times New Roman" panose="02020603050405020304" pitchFamily="18" charset="0"/>
                        </a:rPr>
                        <a:t>thường</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effectLst/>
                          <a:latin typeface="Times New Roman" panose="02020603050405020304" pitchFamily="18" charset="0"/>
                          <a:ea typeface="Calibri" panose="020F0502020204030204" pitchFamily="34" charset="0"/>
                          <a:cs typeface="Times New Roman" panose="02020603050405020304" pitchFamily="18" charset="0"/>
                        </a:rPr>
                        <a:t>gặp</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 ở </a:t>
                      </a:r>
                      <a:r>
                        <a:rPr lang="en-US" sz="2200" dirty="0" err="1">
                          <a:effectLst/>
                          <a:latin typeface="Times New Roman" panose="02020603050405020304" pitchFamily="18" charset="0"/>
                          <a:ea typeface="Calibri" panose="020F0502020204030204" pitchFamily="34" charset="0"/>
                          <a:cs typeface="Times New Roman" panose="02020603050405020304" pitchFamily="18" charset="0"/>
                        </a:rPr>
                        <a:t>học</a:t>
                      </a: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200" dirty="0" err="1">
                          <a:effectLst/>
                          <a:latin typeface="Times New Roman" panose="02020603050405020304" pitchFamily="18" charset="0"/>
                          <a:ea typeface="Calibri" panose="020F0502020204030204" pitchFamily="34" charset="0"/>
                          <a:cs typeface="Times New Roman" panose="02020603050405020304" pitchFamily="18" charset="0"/>
                        </a:rPr>
                        <a:t>sinh</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8</a:t>
                      </a:r>
                      <a:endParaRPr lang="en-US" sz="220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0"/>
                        </a:spcBef>
                        <a:spcAft>
                          <a:spcPts val="0"/>
                        </a:spcAft>
                      </a:pPr>
                      <a:r>
                        <a:rPr lang="en-US" sz="2200" dirty="0" smtClean="0">
                          <a:effectLst/>
                          <a:latin typeface="Times New Roman" panose="02020603050405020304" pitchFamily="18" charset="0"/>
                          <a:ea typeface="Calibri" panose="020F0502020204030204" pitchFamily="34" charset="0"/>
                          <a:cs typeface="Times New Roman" panose="02020603050405020304" pitchFamily="18" charset="0"/>
                        </a:rPr>
                        <a:t>8</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220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03139343"/>
                  </a:ext>
                </a:extLst>
              </a:tr>
              <a:tr h="720556">
                <a:tc>
                  <a:txBody>
                    <a:bodyPr/>
                    <a:lstStyle/>
                    <a:p>
                      <a:pPr algn="ctr">
                        <a:lnSpc>
                          <a:spcPct val="107000"/>
                        </a:lnSpc>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220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7000"/>
                        </a:lnSpc>
                        <a:spcBef>
                          <a:spcPts val="0"/>
                        </a:spcBef>
                        <a:spcAft>
                          <a:spcPts val="0"/>
                        </a:spcAft>
                      </a:pP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Phòng</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chống</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tai </a:t>
                      </a:r>
                      <a:r>
                        <a:rPr lang="en-US" sz="22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nạn</a:t>
                      </a:r>
                      <a:r>
                        <a:rPr lang="en-US" sz="2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thương</a:t>
                      </a:r>
                      <a:r>
                        <a:rPr lang="en-US" sz="2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2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sơ</a:t>
                      </a:r>
                      <a:r>
                        <a:rPr lang="en-US" sz="2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cấp</a:t>
                      </a:r>
                      <a:r>
                        <a:rPr lang="en-US" sz="2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cứu</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ban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đầu</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220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0"/>
                        </a:spcBef>
                        <a:spcAft>
                          <a:spcPts val="0"/>
                        </a:spcAft>
                      </a:pPr>
                      <a:r>
                        <a:rPr lang="en-US" sz="2200" dirty="0" smtClean="0">
                          <a:effectLst/>
                          <a:latin typeface="Times New Roman" panose="02020603050405020304" pitchFamily="18" charset="0"/>
                          <a:ea typeface="Calibri" panose="020F0502020204030204" pitchFamily="34" charset="0"/>
                          <a:cs typeface="Times New Roman" panose="02020603050405020304" pitchFamily="18" charset="0"/>
                        </a:rPr>
                        <a:t>8</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220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58614663"/>
                  </a:ext>
                </a:extLst>
              </a:tr>
              <a:tr h="360278">
                <a:tc>
                  <a:txBody>
                    <a:bodyPr/>
                    <a:lstStyle/>
                    <a:p>
                      <a:pPr algn="ctr">
                        <a:lnSpc>
                          <a:spcPct val="107000"/>
                        </a:lnSpc>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220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07000"/>
                        </a:lnSpc>
                        <a:spcBef>
                          <a:spcPts val="0"/>
                        </a:spcBef>
                        <a:spcAft>
                          <a:spcPts val="0"/>
                        </a:spcAft>
                      </a:pPr>
                      <a:r>
                        <a:rPr lang="en-US" sz="22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Dinh</a:t>
                      </a:r>
                      <a:r>
                        <a:rPr lang="en-US" sz="2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dưỡng</a:t>
                      </a:r>
                      <a:r>
                        <a:rPr lang="en-US" sz="2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an </a:t>
                      </a:r>
                      <a:r>
                        <a:rPr lang="en-US" sz="22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toàn</a:t>
                      </a:r>
                      <a:r>
                        <a:rPr lang="en-US" sz="2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phẩm</a:t>
                      </a:r>
                      <a:endParaRPr lang="en-US" sz="2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220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0"/>
                        </a:spcBef>
                        <a:spcAft>
                          <a:spcPts val="0"/>
                        </a:spcAft>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8</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220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37354721"/>
                  </a:ext>
                </a:extLst>
              </a:tr>
              <a:tr h="360278">
                <a:tc>
                  <a:txBody>
                    <a:bodyPr/>
                    <a:lstStyle/>
                    <a:p>
                      <a:pPr algn="ctr">
                        <a:lnSpc>
                          <a:spcPct val="107000"/>
                        </a:lnSpc>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en-US" sz="220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07000"/>
                        </a:lnSpc>
                        <a:spcBef>
                          <a:spcPts val="0"/>
                        </a:spcBef>
                        <a:spcAft>
                          <a:spcPts val="0"/>
                        </a:spcAft>
                      </a:pPr>
                      <a:r>
                        <a:rPr lang="en-US" sz="22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Truyền</a:t>
                      </a:r>
                      <a:r>
                        <a:rPr lang="en-US" sz="2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thông</a:t>
                      </a:r>
                      <a:r>
                        <a:rPr lang="en-US" sz="2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GDSK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220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0"/>
                        </a:spcBef>
                        <a:spcAft>
                          <a:spcPts val="0"/>
                        </a:spcAft>
                      </a:pPr>
                      <a:r>
                        <a:rPr lang="en-US" sz="2200" dirty="0">
                          <a:effectLst/>
                          <a:latin typeface="Times New Roman" panose="02020603050405020304" pitchFamily="18" charset="0"/>
                          <a:ea typeface="Calibri" panose="020F0502020204030204" pitchFamily="34" charset="0"/>
                          <a:cs typeface="Times New Roman" panose="02020603050405020304" pitchFamily="18" charset="0"/>
                        </a:rPr>
                        <a:t>4</a:t>
                      </a: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220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9372106"/>
                  </a:ext>
                </a:extLst>
              </a:tr>
              <a:tr h="720556">
                <a:tc>
                  <a:txBody>
                    <a:bodyPr/>
                    <a:lstStyle/>
                    <a:p>
                      <a:pPr algn="ctr">
                        <a:lnSpc>
                          <a:spcPct val="107000"/>
                        </a:lnSpc>
                        <a:spcBef>
                          <a:spcPts val="0"/>
                        </a:spcBef>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8</a:t>
                      </a:r>
                      <a:endParaRPr lang="en-US" sz="220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07000"/>
                        </a:lnSpc>
                        <a:spcBef>
                          <a:spcPts val="0"/>
                        </a:spcBef>
                        <a:spcAft>
                          <a:spcPts val="0"/>
                        </a:spcAft>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XD </a:t>
                      </a:r>
                      <a:r>
                        <a:rPr lang="en-US" sz="22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kế</a:t>
                      </a:r>
                      <a:r>
                        <a:rPr lang="en-US" sz="2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hoạch</a:t>
                      </a:r>
                      <a:r>
                        <a:rPr lang="en-US" sz="2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đánh</a:t>
                      </a:r>
                      <a:r>
                        <a:rPr lang="en-US" sz="2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giá</a:t>
                      </a:r>
                      <a:r>
                        <a:rPr lang="en-US" sz="2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báo</a:t>
                      </a:r>
                      <a:r>
                        <a:rPr lang="en-US" sz="2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cáo</a:t>
                      </a:r>
                      <a:r>
                        <a:rPr lang="en-US" sz="2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hoạt</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smtClean="0">
                          <a:effectLst/>
                          <a:latin typeface="Times New Roman" panose="02020603050405020304" pitchFamily="18" charset="0"/>
                          <a:ea typeface="Times New Roman" panose="02020603050405020304" pitchFamily="18" charset="0"/>
                          <a:cs typeface="Times New Roman" panose="02020603050405020304" pitchFamily="18" charset="0"/>
                        </a:rPr>
                        <a:t>YTTH,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thực</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kiểm</a:t>
                      </a:r>
                      <a:r>
                        <a:rPr lang="en-US" sz="2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tra</a:t>
                      </a:r>
                      <a:r>
                        <a:rPr lang="en-US" sz="2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cuối</a:t>
                      </a: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dirty="0" err="1">
                          <a:effectLst/>
                          <a:latin typeface="Times New Roman" panose="02020603050405020304" pitchFamily="18" charset="0"/>
                          <a:ea typeface="Times New Roman" panose="02020603050405020304" pitchFamily="18" charset="0"/>
                          <a:cs typeface="Times New Roman" panose="02020603050405020304" pitchFamily="18" charset="0"/>
                        </a:rPr>
                        <a:t>khóa</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0"/>
                        </a:spcBef>
                        <a:spcAft>
                          <a:spcPts val="0"/>
                        </a:spcAft>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0"/>
                        </a:spcBef>
                        <a:spcAft>
                          <a:spcPts val="0"/>
                        </a:spcAft>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8</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0"/>
                        </a:spcBef>
                        <a:spcAft>
                          <a:spcPts val="0"/>
                        </a:spcAft>
                      </a:pPr>
                      <a:r>
                        <a:rPr lang="en-US" sz="2200" dirty="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40278823"/>
                  </a:ext>
                </a:extLst>
              </a:tr>
              <a:tr h="360278">
                <a:tc>
                  <a:txBody>
                    <a:bodyPr/>
                    <a:lstStyle/>
                    <a:p>
                      <a:pPr algn="ctr">
                        <a:lnSpc>
                          <a:spcPct val="107000"/>
                        </a:lnSpc>
                        <a:spcBef>
                          <a:spcPts val="0"/>
                        </a:spcBef>
                        <a:spcAft>
                          <a:spcPts val="0"/>
                        </a:spcAft>
                      </a:pPr>
                      <a:r>
                        <a:rPr lang="en-US" sz="22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0"/>
                        </a:spcBef>
                        <a:spcAft>
                          <a:spcPts val="0"/>
                        </a:spcAft>
                      </a:pPr>
                      <a:r>
                        <a:rPr lang="en-US" sz="2200" b="1" dirty="0" err="1">
                          <a:effectLst/>
                          <a:latin typeface="Times New Roman" panose="02020603050405020304" pitchFamily="18" charset="0"/>
                          <a:ea typeface="Times New Roman" panose="02020603050405020304" pitchFamily="18" charset="0"/>
                          <a:cs typeface="Times New Roman" panose="02020603050405020304" pitchFamily="18" charset="0"/>
                        </a:rPr>
                        <a:t>Tổng</a:t>
                      </a:r>
                      <a:r>
                        <a:rPr lang="en-US" sz="2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200" b="1" dirty="0" err="1">
                          <a:effectLst/>
                          <a:latin typeface="Times New Roman" panose="02020603050405020304" pitchFamily="18" charset="0"/>
                          <a:ea typeface="Times New Roman" panose="02020603050405020304" pitchFamily="18" charset="0"/>
                          <a:cs typeface="Times New Roman" panose="02020603050405020304" pitchFamily="18" charset="0"/>
                        </a:rPr>
                        <a:t>số</a:t>
                      </a:r>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0"/>
                        </a:spcBef>
                        <a:spcAft>
                          <a:spcPts val="0"/>
                        </a:spcAft>
                      </a:pPr>
                      <a:r>
                        <a:rPr lang="en-US" sz="2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36</a:t>
                      </a:r>
                      <a:endParaRPr lang="en-US" sz="2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0"/>
                        </a:spcBef>
                        <a:spcAft>
                          <a:spcPts val="0"/>
                        </a:spcAft>
                      </a:pPr>
                      <a:r>
                        <a:rPr lang="en-US" sz="22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52</a:t>
                      </a:r>
                      <a:endParaRPr lang="en-US" sz="2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7000"/>
                        </a:lnSpc>
                        <a:spcBef>
                          <a:spcPts val="0"/>
                        </a:spcBef>
                        <a:spcAft>
                          <a:spcPts val="0"/>
                        </a:spcAft>
                      </a:pPr>
                      <a:r>
                        <a:rPr lang="en-US" sz="2200" b="1" dirty="0" smtClean="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36</a:t>
                      </a:r>
                      <a:endParaRPr lang="en-US" sz="2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51435" marR="51435"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71072909"/>
                  </a:ext>
                </a:extLst>
              </a:tr>
            </a:tbl>
          </a:graphicData>
        </a:graphic>
      </p:graphicFrame>
      <p:sp>
        <p:nvSpPr>
          <p:cNvPr id="4" name="Slide Number Placeholder 3">
            <a:extLst>
              <a:ext uri="{FF2B5EF4-FFF2-40B4-BE49-F238E27FC236}">
                <a16:creationId xmlns:a16="http://schemas.microsoft.com/office/drawing/2014/main" id="{C7F910B8-71BE-4879-8760-5A4174FBB374}"/>
              </a:ext>
            </a:extLst>
          </p:cNvPr>
          <p:cNvSpPr>
            <a:spLocks noGrp="1"/>
          </p:cNvSpPr>
          <p:nvPr>
            <p:ph type="sldNum" sz="quarter" idx="12"/>
          </p:nvPr>
        </p:nvSpPr>
        <p:spPr/>
        <p:txBody>
          <a:bodyPr/>
          <a:lstStyle/>
          <a:p>
            <a:fld id="{C095D1BB-4319-4CBD-BB20-F7ADE7D39F36}" type="slidenum">
              <a:rPr lang="en-US" smtClean="0"/>
              <a:t>23</a:t>
            </a:fld>
            <a:endParaRPr lang="en-US"/>
          </a:p>
        </p:txBody>
      </p:sp>
    </p:spTree>
    <p:extLst>
      <p:ext uri="{BB962C8B-B14F-4D97-AF65-F5344CB8AC3E}">
        <p14:creationId xmlns:p14="http://schemas.microsoft.com/office/powerpoint/2010/main" val="20249208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5900" y="1714500"/>
            <a:ext cx="6172200" cy="1714500"/>
          </a:xfrm>
        </p:spPr>
        <p:txBody>
          <a:bodyPr>
            <a:normAutofit fontScale="90000"/>
          </a:bodyPr>
          <a:lstStyle/>
          <a:p>
            <a:r>
              <a:rPr lang="en-US" b="1" i="1" dirty="0" err="1">
                <a:solidFill>
                  <a:srgbClr val="C00000"/>
                </a:solidFill>
              </a:rPr>
              <a:t>Phục</a:t>
            </a:r>
            <a:r>
              <a:rPr lang="en-US" b="1" i="1" dirty="0">
                <a:solidFill>
                  <a:srgbClr val="C00000"/>
                </a:solidFill>
              </a:rPr>
              <a:t> </a:t>
            </a:r>
            <a:r>
              <a:rPr lang="en-US" b="1" i="1" dirty="0" err="1">
                <a:solidFill>
                  <a:srgbClr val="C00000"/>
                </a:solidFill>
              </a:rPr>
              <a:t>lục</a:t>
            </a:r>
            <a:r>
              <a:rPr lang="en-US" b="1" i="1" dirty="0">
                <a:solidFill>
                  <a:srgbClr val="C00000"/>
                </a:solidFill>
              </a:rPr>
              <a:t> 1</a:t>
            </a:r>
            <a:br>
              <a:rPr lang="en-US" b="1" i="1" dirty="0">
                <a:solidFill>
                  <a:srgbClr val="C00000"/>
                </a:solidFill>
              </a:rPr>
            </a:br>
            <a:r>
              <a:rPr lang="en-US" b="1" dirty="0">
                <a:solidFill>
                  <a:srgbClr val="C00000"/>
                </a:solidFill>
              </a:rPr>
              <a:t>HƯỚNG DẪN NỘI DUNG CHI TIẾT CÁC HỌC PHẦN </a:t>
            </a:r>
            <a:endParaRPr lang="en-US" dirty="0">
              <a:solidFill>
                <a:srgbClr val="C00000"/>
              </a:solidFill>
            </a:endParaRPr>
          </a:p>
        </p:txBody>
      </p:sp>
      <p:sp>
        <p:nvSpPr>
          <p:cNvPr id="3" name="Slide Number Placeholder 2">
            <a:extLst>
              <a:ext uri="{FF2B5EF4-FFF2-40B4-BE49-F238E27FC236}">
                <a16:creationId xmlns:a16="http://schemas.microsoft.com/office/drawing/2014/main" id="{47AE927C-F2E0-4B64-9777-A70586EB018F}"/>
              </a:ext>
            </a:extLst>
          </p:cNvPr>
          <p:cNvSpPr>
            <a:spLocks noGrp="1"/>
          </p:cNvSpPr>
          <p:nvPr>
            <p:ph type="sldNum" sz="quarter" idx="12"/>
          </p:nvPr>
        </p:nvSpPr>
        <p:spPr/>
        <p:txBody>
          <a:bodyPr/>
          <a:lstStyle/>
          <a:p>
            <a:fld id="{C095D1BB-4319-4CBD-BB20-F7ADE7D39F36}" type="slidenum">
              <a:rPr lang="en-US" smtClean="0"/>
              <a:t>24</a:t>
            </a:fld>
            <a:endParaRPr lang="en-US"/>
          </a:p>
        </p:txBody>
      </p:sp>
      <p:sp>
        <p:nvSpPr>
          <p:cNvPr id="4" name="Title 1">
            <a:extLst>
              <a:ext uri="{FF2B5EF4-FFF2-40B4-BE49-F238E27FC236}">
                <a16:creationId xmlns:a16="http://schemas.microsoft.com/office/drawing/2014/main" id="{D83DD4DF-2D12-412B-8275-7C3A95B6480B}"/>
              </a:ext>
            </a:extLst>
          </p:cNvPr>
          <p:cNvSpPr txBox="1">
            <a:spLocks/>
          </p:cNvSpPr>
          <p:nvPr/>
        </p:nvSpPr>
        <p:spPr>
          <a:xfrm>
            <a:off x="1371600" y="3086100"/>
            <a:ext cx="6172200" cy="1200150"/>
          </a:xfrm>
          <a:prstGeom prst="rect">
            <a:avLst/>
          </a:prstGeom>
        </p:spPr>
        <p:txBody>
          <a:bodyPr vert="horz" lIns="68580" tIns="34290" rIns="68580" bIns="3429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300" b="1" dirty="0">
                <a:solidFill>
                  <a:srgbClr val="FF0000"/>
                </a:solidFill>
              </a:rPr>
              <a:t>(Chi </a:t>
            </a:r>
            <a:r>
              <a:rPr lang="en-US" sz="3300" b="1" dirty="0" err="1">
                <a:solidFill>
                  <a:srgbClr val="FF0000"/>
                </a:solidFill>
              </a:rPr>
              <a:t>tiết</a:t>
            </a:r>
            <a:r>
              <a:rPr lang="en-US" sz="3300" b="1" dirty="0">
                <a:solidFill>
                  <a:srgbClr val="FF0000"/>
                </a:solidFill>
              </a:rPr>
              <a:t> 8 HỌC PHẦN)</a:t>
            </a:r>
            <a:endParaRPr lang="en-US" sz="3300" dirty="0">
              <a:solidFill>
                <a:srgbClr val="FF0000"/>
              </a:solidFill>
            </a:endParaRPr>
          </a:p>
        </p:txBody>
      </p:sp>
    </p:spTree>
    <p:extLst>
      <p:ext uri="{BB962C8B-B14F-4D97-AF65-F5344CB8AC3E}">
        <p14:creationId xmlns:p14="http://schemas.microsoft.com/office/powerpoint/2010/main" val="30819301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10600" cy="4876800"/>
          </a:xfrm>
        </p:spPr>
        <p:txBody>
          <a:bodyPr>
            <a:noAutofit/>
          </a:bodyPr>
          <a:lstStyle/>
          <a:p>
            <a:pPr marL="0" indent="0" algn="ctr">
              <a:spcBef>
                <a:spcPts val="225"/>
              </a:spcBef>
              <a:spcAft>
                <a:spcPts val="450"/>
              </a:spcAft>
              <a:buNone/>
            </a:pPr>
            <a:r>
              <a:rPr lang="vi-VN" sz="3000" b="1" dirty="0">
                <a:solidFill>
                  <a:srgbClr val="FF0000"/>
                </a:solidFill>
                <a:latin typeface="Arial" panose="020B0604020202020204" pitchFamily="34" charset="0"/>
                <a:cs typeface="Arial" panose="020B0604020202020204" pitchFamily="34" charset="0"/>
              </a:rPr>
              <a:t>Học phần 1: </a:t>
            </a:r>
            <a:r>
              <a:rPr lang="en-US" sz="3000" b="1" dirty="0" err="1">
                <a:solidFill>
                  <a:srgbClr val="FF0000"/>
                </a:solidFill>
                <a:latin typeface="Arial" panose="020B0604020202020204" pitchFamily="34" charset="0"/>
                <a:cs typeface="Arial" panose="020B0604020202020204" pitchFamily="34" charset="0"/>
              </a:rPr>
              <a:t>Tổng</a:t>
            </a:r>
            <a:r>
              <a:rPr lang="en-US" sz="3000" b="1" dirty="0">
                <a:solidFill>
                  <a:srgbClr val="FF0000"/>
                </a:solidFill>
                <a:latin typeface="Arial" panose="020B0604020202020204" pitchFamily="34" charset="0"/>
                <a:cs typeface="Arial" panose="020B0604020202020204" pitchFamily="34" charset="0"/>
              </a:rPr>
              <a:t> </a:t>
            </a:r>
            <a:r>
              <a:rPr lang="en-US" sz="3000" b="1" dirty="0" err="1">
                <a:solidFill>
                  <a:srgbClr val="FF0000"/>
                </a:solidFill>
                <a:latin typeface="Arial" panose="020B0604020202020204" pitchFamily="34" charset="0"/>
                <a:cs typeface="Arial" panose="020B0604020202020204" pitchFamily="34" charset="0"/>
              </a:rPr>
              <a:t>quan</a:t>
            </a:r>
            <a:r>
              <a:rPr lang="en-US" sz="3000" b="1" dirty="0">
                <a:solidFill>
                  <a:srgbClr val="FF0000"/>
                </a:solidFill>
                <a:latin typeface="Arial" panose="020B0604020202020204" pitchFamily="34" charset="0"/>
                <a:cs typeface="Arial" panose="020B0604020202020204" pitchFamily="34" charset="0"/>
              </a:rPr>
              <a:t> </a:t>
            </a:r>
            <a:r>
              <a:rPr lang="en-US" sz="3000" b="1" dirty="0" err="1">
                <a:solidFill>
                  <a:srgbClr val="FF0000"/>
                </a:solidFill>
                <a:latin typeface="Arial" panose="020B0604020202020204" pitchFamily="34" charset="0"/>
                <a:cs typeface="Arial" panose="020B0604020202020204" pitchFamily="34" charset="0"/>
              </a:rPr>
              <a:t>về</a:t>
            </a:r>
            <a:r>
              <a:rPr lang="en-US" sz="3000" b="1" dirty="0">
                <a:solidFill>
                  <a:srgbClr val="FF0000"/>
                </a:solidFill>
                <a:latin typeface="Arial" panose="020B0604020202020204" pitchFamily="34" charset="0"/>
                <a:cs typeface="Arial" panose="020B0604020202020204" pitchFamily="34" charset="0"/>
              </a:rPr>
              <a:t> y </a:t>
            </a:r>
            <a:r>
              <a:rPr lang="en-US" sz="3000" b="1" dirty="0" err="1">
                <a:solidFill>
                  <a:srgbClr val="FF0000"/>
                </a:solidFill>
                <a:latin typeface="Arial" panose="020B0604020202020204" pitchFamily="34" charset="0"/>
                <a:cs typeface="Arial" panose="020B0604020202020204" pitchFamily="34" charset="0"/>
              </a:rPr>
              <a:t>tế</a:t>
            </a:r>
            <a:r>
              <a:rPr lang="en-US" sz="3000" b="1" dirty="0">
                <a:solidFill>
                  <a:srgbClr val="FF0000"/>
                </a:solidFill>
                <a:latin typeface="Arial" panose="020B0604020202020204" pitchFamily="34" charset="0"/>
                <a:cs typeface="Arial" panose="020B0604020202020204" pitchFamily="34" charset="0"/>
              </a:rPr>
              <a:t> </a:t>
            </a:r>
            <a:r>
              <a:rPr lang="en-US" sz="3000" b="1" dirty="0" err="1">
                <a:solidFill>
                  <a:srgbClr val="FF0000"/>
                </a:solidFill>
                <a:latin typeface="Arial" panose="020B0604020202020204" pitchFamily="34" charset="0"/>
                <a:cs typeface="Arial" panose="020B0604020202020204" pitchFamily="34" charset="0"/>
              </a:rPr>
              <a:t>trường</a:t>
            </a:r>
            <a:r>
              <a:rPr lang="en-US" sz="3000" b="1" dirty="0">
                <a:solidFill>
                  <a:srgbClr val="FF0000"/>
                </a:solidFill>
                <a:latin typeface="Arial" panose="020B0604020202020204" pitchFamily="34" charset="0"/>
                <a:cs typeface="Arial" panose="020B0604020202020204" pitchFamily="34" charset="0"/>
              </a:rPr>
              <a:t> </a:t>
            </a:r>
            <a:r>
              <a:rPr lang="en-US" sz="3000" b="1" dirty="0" err="1">
                <a:solidFill>
                  <a:srgbClr val="FF0000"/>
                </a:solidFill>
                <a:latin typeface="Arial" panose="020B0604020202020204" pitchFamily="34" charset="0"/>
                <a:cs typeface="Arial" panose="020B0604020202020204" pitchFamily="34" charset="0"/>
              </a:rPr>
              <a:t>học</a:t>
            </a:r>
            <a:endParaRPr lang="en-US" sz="3000" dirty="0">
              <a:solidFill>
                <a:srgbClr val="FF0000"/>
              </a:solidFill>
              <a:latin typeface="Arial" panose="020B0604020202020204" pitchFamily="34" charset="0"/>
              <a:cs typeface="Arial" panose="020B0604020202020204" pitchFamily="34" charset="0"/>
            </a:endParaRPr>
          </a:p>
          <a:p>
            <a:pPr marL="0" indent="0">
              <a:spcBef>
                <a:spcPts val="225"/>
              </a:spcBef>
              <a:buNone/>
            </a:pPr>
            <a:r>
              <a:rPr lang="en-US" sz="2400" b="1" dirty="0">
                <a:latin typeface="Arial" panose="020B0604020202020204" pitchFamily="34" charset="0"/>
                <a:cs typeface="Arial" panose="020B0604020202020204" pitchFamily="34" charset="0"/>
              </a:rPr>
              <a:t>1.  </a:t>
            </a:r>
            <a:r>
              <a:rPr lang="en-US" sz="2400" b="1" dirty="0" err="1">
                <a:latin typeface="Arial" panose="020B0604020202020204" pitchFamily="34" charset="0"/>
                <a:cs typeface="Arial" panose="020B0604020202020204" pitchFamily="34" charset="0"/>
              </a:rPr>
              <a:t>Vị</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trí</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vai</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trò</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mô</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hình</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nhiệm</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vụ</a:t>
            </a:r>
            <a:r>
              <a:rPr lang="en-US" sz="2400" b="1" dirty="0">
                <a:latin typeface="Arial" panose="020B0604020202020204" pitchFamily="34" charset="0"/>
                <a:cs typeface="Arial" panose="020B0604020202020204" pitchFamily="34" charset="0"/>
              </a:rPr>
              <a:t> CTYTTH</a:t>
            </a:r>
            <a:endParaRPr lang="en-US" sz="2400" dirty="0">
              <a:latin typeface="Arial" panose="020B0604020202020204" pitchFamily="34" charset="0"/>
              <a:cs typeface="Arial" panose="020B0604020202020204" pitchFamily="34" charset="0"/>
            </a:endParaRPr>
          </a:p>
          <a:p>
            <a:pPr lvl="1">
              <a:spcBef>
                <a:spcPts val="225"/>
              </a:spcBef>
              <a:buClr>
                <a:srgbClr val="FF0000"/>
              </a:buClr>
              <a:buFont typeface="Wingdings" panose="05000000000000000000" pitchFamily="2" charset="2"/>
              <a:buChar char="Ø"/>
            </a:pPr>
            <a:r>
              <a:rPr lang="en-US" sz="2400" dirty="0" err="1">
                <a:latin typeface="Arial" panose="020B0604020202020204" pitchFamily="34" charset="0"/>
                <a:cs typeface="Arial" panose="020B0604020202020204" pitchFamily="34" charset="0"/>
              </a:rPr>
              <a:t>Vị</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trí</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vai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trò</a:t>
            </a:r>
            <a:r>
              <a:rPr lang="en-US" sz="2400" dirty="0">
                <a:latin typeface="Arial" panose="020B0604020202020204" pitchFamily="34" charset="0"/>
                <a:cs typeface="Arial" panose="020B0604020202020204" pitchFamily="34" charset="0"/>
              </a:rPr>
              <a:t> </a:t>
            </a:r>
          </a:p>
          <a:p>
            <a:pPr lvl="1">
              <a:spcBef>
                <a:spcPts val="225"/>
              </a:spcBef>
              <a:buClr>
                <a:srgbClr val="FF0000"/>
              </a:buClr>
              <a:buFont typeface="Wingdings" panose="05000000000000000000" pitchFamily="2" charset="2"/>
              <a:buChar char="Ø"/>
            </a:pPr>
            <a:r>
              <a:rPr lang="en-US" sz="2400" dirty="0" err="1">
                <a:latin typeface="Arial" panose="020B0604020202020204" pitchFamily="34" charset="0"/>
                <a:cs typeface="Arial" panose="020B0604020202020204" pitchFamily="34" charset="0"/>
              </a:rPr>
              <a:t>Các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mô</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hình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trong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các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cơ</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sở</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giáo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dục</a:t>
            </a:r>
            <a:r>
              <a:rPr lang="en-US" sz="2400" dirty="0">
                <a:latin typeface="Arial" panose="020B0604020202020204" pitchFamily="34" charset="0"/>
                <a:cs typeface="Arial" panose="020B0604020202020204" pitchFamily="34" charset="0"/>
              </a:rPr>
              <a:t>.</a:t>
            </a:r>
          </a:p>
          <a:p>
            <a:pPr lvl="1">
              <a:spcBef>
                <a:spcPts val="225"/>
              </a:spcBef>
              <a:buClr>
                <a:srgbClr val="FF0000"/>
              </a:buClr>
              <a:buFont typeface="Wingdings" panose="05000000000000000000" pitchFamily="2" charset="2"/>
              <a:buChar char="Ø"/>
            </a:pPr>
            <a:r>
              <a:rPr lang="en-US" sz="2400" dirty="0" err="1">
                <a:latin typeface="Arial" panose="020B0604020202020204" pitchFamily="34" charset="0"/>
                <a:cs typeface="Arial" panose="020B0604020202020204" pitchFamily="34" charset="0"/>
              </a:rPr>
              <a:t>Nội</a:t>
            </a:r>
            <a:r>
              <a:rPr lang="en-US" sz="2400" dirty="0">
                <a:latin typeface="Arial" panose="020B0604020202020204" pitchFamily="34" charset="0"/>
                <a:cs typeface="Arial" panose="020B0604020202020204" pitchFamily="34" charset="0"/>
              </a:rPr>
              <a:t> dung </a:t>
            </a:r>
            <a:r>
              <a:rPr lang="en-US" sz="2400" dirty="0" err="1">
                <a:latin typeface="Arial" panose="020B0604020202020204" pitchFamily="34" charset="0"/>
                <a:cs typeface="Arial" panose="020B0604020202020204" pitchFamily="34" charset="0"/>
              </a:rPr>
              <a:t>của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công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tác</a:t>
            </a:r>
            <a:r>
              <a:rPr lang="en-US" sz="2400" dirty="0">
                <a:latin typeface="Arial" panose="020B0604020202020204" pitchFamily="34" charset="0"/>
                <a:cs typeface="Arial" panose="020B0604020202020204" pitchFamily="34" charset="0"/>
              </a:rPr>
              <a:t> y </a:t>
            </a:r>
            <a:r>
              <a:rPr lang="en-US" sz="2400" dirty="0" err="1">
                <a:latin typeface="Arial" panose="020B0604020202020204" pitchFamily="34" charset="0"/>
                <a:cs typeface="Arial" panose="020B0604020202020204" pitchFamily="34" charset="0"/>
              </a:rPr>
              <a:t>tế</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trường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học</a:t>
            </a:r>
            <a:r>
              <a:rPr lang="en-US" sz="2400" dirty="0">
                <a:latin typeface="Arial" panose="020B0604020202020204" pitchFamily="34" charset="0"/>
                <a:cs typeface="Arial" panose="020B0604020202020204" pitchFamily="34" charset="0"/>
              </a:rPr>
              <a:t>.</a:t>
            </a:r>
          </a:p>
          <a:p>
            <a:pPr lvl="1">
              <a:spcBef>
                <a:spcPts val="225"/>
              </a:spcBef>
              <a:buClr>
                <a:srgbClr val="FF0000"/>
              </a:buClr>
              <a:buFont typeface="Wingdings" panose="05000000000000000000" pitchFamily="2" charset="2"/>
              <a:buChar char="Ø"/>
            </a:pP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Nhiệm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vụ</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của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nhân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viên</a:t>
            </a:r>
            <a:r>
              <a:rPr lang="en-US" sz="2400" dirty="0">
                <a:latin typeface="Arial" panose="020B0604020202020204" pitchFamily="34" charset="0"/>
                <a:cs typeface="Arial" panose="020B0604020202020204" pitchFamily="34" charset="0"/>
              </a:rPr>
              <a:t> y </a:t>
            </a:r>
            <a:r>
              <a:rPr lang="en-US" sz="2400" dirty="0" err="1">
                <a:latin typeface="Arial" panose="020B0604020202020204" pitchFamily="34" charset="0"/>
                <a:cs typeface="Arial" panose="020B0604020202020204" pitchFamily="34" charset="0"/>
              </a:rPr>
              <a:t>tế</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trường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học</a:t>
            </a:r>
            <a:r>
              <a:rPr lang="en-US" sz="2400" dirty="0">
                <a:latin typeface="Arial" panose="020B0604020202020204" pitchFamily="34" charset="0"/>
                <a:cs typeface="Arial" panose="020B0604020202020204" pitchFamily="34" charset="0"/>
              </a:rPr>
              <a:t>….</a:t>
            </a:r>
          </a:p>
          <a:p>
            <a:pPr marL="0" indent="0">
              <a:spcBef>
                <a:spcPts val="225"/>
              </a:spcBef>
              <a:buNone/>
            </a:pPr>
            <a:r>
              <a:rPr lang="en-US" sz="2400" b="1" dirty="0">
                <a:latin typeface="Arial" panose="020B0604020202020204" pitchFamily="34" charset="0"/>
                <a:cs typeface="Arial" panose="020B0604020202020204" pitchFamily="34" charset="0"/>
              </a:rPr>
              <a:t>2. </a:t>
            </a:r>
            <a:r>
              <a:rPr lang="en-US" sz="2400" b="1" dirty="0" err="1">
                <a:latin typeface="Arial" panose="020B0604020202020204" pitchFamily="34" charset="0"/>
                <a:cs typeface="Arial" panose="020B0604020202020204" pitchFamily="34" charset="0"/>
              </a:rPr>
              <a:t>Hệ</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thống</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tổ</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chức</a:t>
            </a:r>
            <a:r>
              <a:rPr lang="en-US" sz="2400" b="1" dirty="0">
                <a:latin typeface="Arial" panose="020B0604020202020204" pitchFamily="34" charset="0"/>
                <a:cs typeface="Arial" panose="020B0604020202020204" pitchFamily="34" charset="0"/>
              </a:rPr>
              <a:t> y </a:t>
            </a:r>
            <a:r>
              <a:rPr lang="en-US" sz="2400" b="1" dirty="0" err="1">
                <a:latin typeface="Arial" panose="020B0604020202020204" pitchFamily="34" charset="0"/>
                <a:cs typeface="Arial" panose="020B0604020202020204" pitchFamily="34" charset="0"/>
              </a:rPr>
              <a:t>tế</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trường</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học</a:t>
            </a:r>
            <a:endParaRPr lang="en-US" sz="2400" dirty="0">
              <a:latin typeface="Arial" panose="020B0604020202020204" pitchFamily="34" charset="0"/>
              <a:cs typeface="Arial" panose="020B0604020202020204" pitchFamily="34" charset="0"/>
            </a:endParaRPr>
          </a:p>
          <a:p>
            <a:pPr lvl="1">
              <a:spcBef>
                <a:spcPts val="225"/>
              </a:spcBef>
              <a:buClr>
                <a:srgbClr val="FF0000"/>
              </a:buClr>
              <a:buFont typeface="Wingdings" panose="05000000000000000000" pitchFamily="2" charset="2"/>
              <a:buChar char="Ø"/>
            </a:pPr>
            <a:r>
              <a:rPr lang="vi-VN" sz="2400" dirty="0">
                <a:latin typeface="Arial" panose="020B0604020202020204" pitchFamily="34" charset="0"/>
                <a:cs typeface="Arial" panose="020B0604020202020204" pitchFamily="34" charset="0"/>
              </a:rPr>
              <a:t>B</a:t>
            </a:r>
            <a:r>
              <a:rPr lang="en-US" sz="2400" dirty="0">
                <a:latin typeface="Arial" panose="020B0604020202020204" pitchFamily="34" charset="0"/>
                <a:cs typeface="Arial" panose="020B0604020202020204" pitchFamily="34" charset="0"/>
              </a:rPr>
              <a:t>ộ </a:t>
            </a:r>
            <a:r>
              <a:rPr lang="en-US" sz="2400" dirty="0" err="1">
                <a:latin typeface="Arial" panose="020B0604020202020204" pitchFamily="34" charset="0"/>
                <a:cs typeface="Arial" panose="020B0604020202020204" pitchFamily="34" charset="0"/>
              </a:rPr>
              <a:t>máy</a:t>
            </a:r>
            <a:r>
              <a:rPr lang="en-US" sz="2400" dirty="0">
                <a:latin typeface="Arial" panose="020B0604020202020204" pitchFamily="34" charset="0"/>
                <a:cs typeface="Arial" panose="020B0604020202020204" pitchFamily="34" charset="0"/>
              </a:rPr>
              <a:t> HD, </a:t>
            </a:r>
            <a:r>
              <a:rPr lang="en-US" sz="2400" dirty="0" err="1">
                <a:latin typeface="Arial" panose="020B0604020202020204" pitchFamily="34" charset="0"/>
                <a:cs typeface="Arial" panose="020B0604020202020204" pitchFamily="34" charset="0"/>
              </a:rPr>
              <a:t>tổ</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chức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thực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hiện</a:t>
            </a:r>
            <a:r>
              <a:rPr lang="en-US" sz="2400" dirty="0">
                <a:latin typeface="Arial" panose="020B0604020202020204" pitchFamily="34" charset="0"/>
                <a:cs typeface="Arial" panose="020B0604020202020204" pitchFamily="34" charset="0"/>
              </a:rPr>
              <a:t> YTTH </a:t>
            </a:r>
            <a:r>
              <a:rPr lang="en-US" sz="2400" dirty="0" err="1">
                <a:latin typeface="Arial" panose="020B0604020202020204" pitchFamily="34" charset="0"/>
                <a:cs typeface="Arial" panose="020B0604020202020204" pitchFamily="34" charset="0"/>
              </a:rPr>
              <a:t>của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ngành</a:t>
            </a:r>
            <a:r>
              <a:rPr lang="en-US" sz="2400" dirty="0">
                <a:latin typeface="Arial" panose="020B0604020202020204" pitchFamily="34" charset="0"/>
                <a:cs typeface="Arial" panose="020B0604020202020204" pitchFamily="34" charset="0"/>
              </a:rPr>
              <a:t> GD</a:t>
            </a:r>
          </a:p>
          <a:p>
            <a:pPr lvl="1">
              <a:spcBef>
                <a:spcPts val="225"/>
              </a:spcBef>
              <a:buClr>
                <a:srgbClr val="FF0000"/>
              </a:buClr>
              <a:buFont typeface="Wingdings" panose="05000000000000000000" pitchFamily="2" charset="2"/>
              <a:buChar char="Ø"/>
            </a:pPr>
            <a:r>
              <a:rPr lang="vi-VN" sz="2400" dirty="0">
                <a:latin typeface="Arial" panose="020B0604020202020204" pitchFamily="34" charset="0"/>
                <a:cs typeface="Arial" panose="020B0604020202020204" pitchFamily="34" charset="0"/>
              </a:rPr>
              <a:t>B</a:t>
            </a:r>
            <a:r>
              <a:rPr lang="en-US" sz="2400" dirty="0">
                <a:latin typeface="Arial" panose="020B0604020202020204" pitchFamily="34" charset="0"/>
                <a:cs typeface="Arial" panose="020B0604020202020204" pitchFamily="34" charset="0"/>
              </a:rPr>
              <a:t>ộ </a:t>
            </a:r>
            <a:r>
              <a:rPr lang="en-US" sz="2400" dirty="0" err="1">
                <a:latin typeface="Arial" panose="020B0604020202020204" pitchFamily="34" charset="0"/>
                <a:cs typeface="Arial" panose="020B0604020202020204" pitchFamily="34" charset="0"/>
              </a:rPr>
              <a:t>máy</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hỗ</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trợ</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chuyên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môn</a:t>
            </a:r>
            <a:r>
              <a:rPr lang="en-US" sz="2400" dirty="0">
                <a:latin typeface="Arial" panose="020B0604020202020204" pitchFamily="34" charset="0"/>
                <a:cs typeface="Arial" panose="020B0604020202020204" pitchFamily="34" charset="0"/>
              </a:rPr>
              <a:t> YTTH </a:t>
            </a:r>
            <a:r>
              <a:rPr lang="en-US" sz="2400" dirty="0" err="1">
                <a:latin typeface="Arial" panose="020B0604020202020204" pitchFamily="34" charset="0"/>
                <a:cs typeface="Arial" panose="020B0604020202020204" pitchFamily="34" charset="0"/>
              </a:rPr>
              <a:t>của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ngành</a:t>
            </a:r>
            <a:r>
              <a:rPr lang="en-US" sz="2400" dirty="0">
                <a:latin typeface="Arial" panose="020B0604020202020204" pitchFamily="34" charset="0"/>
                <a:cs typeface="Arial" panose="020B0604020202020204" pitchFamily="34" charset="0"/>
              </a:rPr>
              <a:t> Y </a:t>
            </a:r>
            <a:r>
              <a:rPr lang="en-US" sz="2400" dirty="0" err="1">
                <a:latin typeface="Arial" panose="020B0604020202020204" pitchFamily="34" charset="0"/>
                <a:cs typeface="Arial" panose="020B0604020202020204" pitchFamily="34" charset="0"/>
              </a:rPr>
              <a:t>tế</a:t>
            </a:r>
            <a:endParaRPr lang="en-US" sz="2400" dirty="0">
              <a:latin typeface="Arial" panose="020B0604020202020204" pitchFamily="34" charset="0"/>
              <a:cs typeface="Arial" panose="020B0604020202020204" pitchFamily="34" charset="0"/>
            </a:endParaRPr>
          </a:p>
          <a:p>
            <a:pPr marL="0" indent="0">
              <a:spcBef>
                <a:spcPts val="225"/>
              </a:spcBef>
              <a:buNone/>
            </a:pPr>
            <a:r>
              <a:rPr lang="en-US" sz="2400" b="1" dirty="0">
                <a:latin typeface="Arial" panose="020B0604020202020204" pitchFamily="34" charset="0"/>
                <a:cs typeface="Arial" panose="020B0604020202020204" pitchFamily="34" charset="0"/>
              </a:rPr>
              <a:t>3. H</a:t>
            </a:r>
            <a:r>
              <a:rPr lang="vi-VN" sz="2400" b="1" dirty="0">
                <a:latin typeface="Arial" panose="020B0604020202020204" pitchFamily="34" charset="0"/>
                <a:cs typeface="Arial" panose="020B0604020202020204" pitchFamily="34" charset="0"/>
              </a:rPr>
              <a:t>ệ thống văn bản </a:t>
            </a:r>
            <a:r>
              <a:rPr lang="en-US" sz="2400" b="1" dirty="0">
                <a:latin typeface="Arial" panose="020B0604020202020204" pitchFamily="34" charset="0"/>
                <a:cs typeface="Arial" panose="020B0604020202020204" pitchFamily="34" charset="0"/>
              </a:rPr>
              <a:t>QPPL </a:t>
            </a:r>
            <a:r>
              <a:rPr lang="vi-VN" sz="2400" b="1" dirty="0">
                <a:latin typeface="Arial" panose="020B0604020202020204" pitchFamily="34" charset="0"/>
                <a:cs typeface="Arial" panose="020B0604020202020204" pitchFamily="34" charset="0"/>
              </a:rPr>
              <a:t>về </a:t>
            </a:r>
            <a:r>
              <a:rPr lang="en-US" sz="2400" b="1" dirty="0">
                <a:latin typeface="Arial" panose="020B0604020202020204" pitchFamily="34" charset="0"/>
                <a:cs typeface="Arial" panose="020B0604020202020204" pitchFamily="34" charset="0"/>
              </a:rPr>
              <a:t>y </a:t>
            </a:r>
            <a:r>
              <a:rPr lang="en-US" sz="2400" b="1" dirty="0" err="1">
                <a:latin typeface="Arial" panose="020B0604020202020204" pitchFamily="34" charset="0"/>
                <a:cs typeface="Arial" panose="020B0604020202020204" pitchFamily="34" charset="0"/>
              </a:rPr>
              <a:t>tế</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trường</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học</a:t>
            </a:r>
            <a:endParaRPr lang="en-US" sz="2400" dirty="0">
              <a:latin typeface="Arial" panose="020B0604020202020204" pitchFamily="34" charset="0"/>
              <a:cs typeface="Arial" panose="020B0604020202020204" pitchFamily="34" charset="0"/>
            </a:endParaRPr>
          </a:p>
          <a:p>
            <a:pPr lvl="1">
              <a:spcBef>
                <a:spcPts val="225"/>
              </a:spcBef>
              <a:buClr>
                <a:srgbClr val="FF0000"/>
              </a:buClr>
              <a:buFont typeface="Wingdings" panose="05000000000000000000" pitchFamily="2" charset="2"/>
              <a:buChar char="Ø"/>
            </a:pPr>
            <a:r>
              <a:rPr lang="en-US" sz="2400" dirty="0" err="1">
                <a:latin typeface="Arial" panose="020B0604020202020204" pitchFamily="34" charset="0"/>
                <a:cs typeface="Arial" panose="020B0604020202020204" pitchFamily="34" charset="0"/>
              </a:rPr>
              <a:t>Hiến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pháp</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nước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Cộng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hòa</a:t>
            </a:r>
            <a:r>
              <a:rPr lang="en-US" sz="2400" dirty="0">
                <a:latin typeface="Arial" panose="020B0604020202020204" pitchFamily="34" charset="0"/>
                <a:cs typeface="Arial" panose="020B0604020202020204" pitchFamily="34" charset="0"/>
              </a:rPr>
              <a:t> XHCN </a:t>
            </a:r>
            <a:r>
              <a:rPr lang="en-US" sz="2400" dirty="0" err="1">
                <a:latin typeface="Arial" panose="020B0604020202020204" pitchFamily="34" charset="0"/>
                <a:cs typeface="Arial" panose="020B0604020202020204" pitchFamily="34" charset="0"/>
              </a:rPr>
              <a:t>Việt</a:t>
            </a:r>
            <a:r>
              <a:rPr lang="en-US" sz="2400" dirty="0">
                <a:latin typeface="Arial" panose="020B0604020202020204" pitchFamily="34" charset="0"/>
                <a:cs typeface="Arial" panose="020B0604020202020204" pitchFamily="34" charset="0"/>
              </a:rPr>
              <a:t> Nam </a:t>
            </a:r>
            <a:r>
              <a:rPr lang="en-US" sz="2400" dirty="0" err="1">
                <a:latin typeface="Arial" panose="020B0604020202020204" pitchFamily="34" charset="0"/>
                <a:cs typeface="Arial" panose="020B0604020202020204" pitchFamily="34" charset="0"/>
              </a:rPr>
              <a:t>năm</a:t>
            </a:r>
            <a:r>
              <a:rPr lang="en-US" sz="2400" dirty="0">
                <a:latin typeface="Arial" panose="020B0604020202020204" pitchFamily="34" charset="0"/>
                <a:cs typeface="Arial" panose="020B0604020202020204" pitchFamily="34" charset="0"/>
              </a:rPr>
              <a:t> 2013.</a:t>
            </a:r>
          </a:p>
          <a:p>
            <a:pPr lvl="1">
              <a:spcBef>
                <a:spcPts val="225"/>
              </a:spcBef>
              <a:buClr>
                <a:srgbClr val="FF0000"/>
              </a:buClr>
              <a:buFont typeface="Wingdings" panose="05000000000000000000" pitchFamily="2" charset="2"/>
              <a:buChar char="Ø"/>
            </a:pPr>
            <a:r>
              <a:rPr lang="en-US" sz="2400" dirty="0" err="1">
                <a:latin typeface="Arial" panose="020B0604020202020204" pitchFamily="34" charset="0"/>
                <a:cs typeface="Arial" panose="020B0604020202020204" pitchFamily="34" charset="0"/>
              </a:rPr>
              <a:t>Các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Nghị</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quyết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của</a:t>
            </a:r>
            <a:r>
              <a:rPr lang="en-US" sz="2400" dirty="0">
                <a:latin typeface="Arial" panose="020B0604020202020204" pitchFamily="34" charset="0"/>
                <a:cs typeface="Arial" panose="020B0604020202020204" pitchFamily="34" charset="0"/>
              </a:rPr>
              <a:t> BCH TW </a:t>
            </a:r>
            <a:r>
              <a:rPr lang="en-US" sz="2400" dirty="0" err="1">
                <a:latin typeface="Arial" panose="020B0604020202020204" pitchFamily="34" charset="0"/>
                <a:cs typeface="Arial" panose="020B0604020202020204" pitchFamily="34" charset="0"/>
              </a:rPr>
              <a:t>Đảng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và</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Chính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phủ</a:t>
            </a:r>
            <a:r>
              <a:rPr lang="en-US" sz="2400" dirty="0">
                <a:latin typeface="Arial" panose="020B0604020202020204" pitchFamily="34" charset="0"/>
                <a:cs typeface="Arial" panose="020B0604020202020204" pitchFamily="34" charset="0"/>
              </a:rPr>
              <a:t>.</a:t>
            </a:r>
          </a:p>
          <a:p>
            <a:pPr lvl="1">
              <a:spcBef>
                <a:spcPts val="225"/>
              </a:spcBef>
              <a:buClr>
                <a:srgbClr val="FF0000"/>
              </a:buClr>
              <a:buFont typeface="Wingdings" panose="05000000000000000000" pitchFamily="2" charset="2"/>
              <a:buChar char="Ø"/>
            </a:pPr>
            <a:r>
              <a:rPr lang="en-US" sz="2400" dirty="0" err="1">
                <a:latin typeface="Arial" panose="020B0604020202020204" pitchFamily="34" charset="0"/>
                <a:cs typeface="Arial" panose="020B0604020202020204" pitchFamily="34" charset="0"/>
              </a:rPr>
              <a:t>Các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Luật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và</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Công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ước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liên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quan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đến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trẻ</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và</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học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sinh</a:t>
            </a:r>
            <a:r>
              <a:rPr lang="en-US" sz="2400" dirty="0">
                <a:latin typeface="Arial" panose="020B0604020202020204" pitchFamily="34" charset="0"/>
                <a:cs typeface="Arial" panose="020B0604020202020204" pitchFamily="34" charset="0"/>
              </a:rPr>
              <a:t>.</a:t>
            </a:r>
          </a:p>
          <a:p>
            <a:pPr lvl="1">
              <a:spcBef>
                <a:spcPts val="225"/>
              </a:spcBef>
              <a:buClr>
                <a:srgbClr val="FF0000"/>
              </a:buClr>
              <a:buFont typeface="Wingdings" panose="05000000000000000000" pitchFamily="2" charset="2"/>
              <a:buChar char="Ø"/>
            </a:pPr>
            <a:r>
              <a:rPr lang="en-US" sz="2400" dirty="0" err="1">
                <a:latin typeface="Arial" panose="020B0604020202020204" pitchFamily="34" charset="0"/>
                <a:cs typeface="Arial" panose="020B0604020202020204" pitchFamily="34" charset="0"/>
              </a:rPr>
              <a:t>Các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văn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bản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pháp</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luật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khác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liên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quan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về</a:t>
            </a:r>
            <a:r>
              <a:rPr lang="en-US" sz="2400" dirty="0">
                <a:latin typeface="Arial" panose="020B0604020202020204" pitchFamily="34" charset="0"/>
                <a:cs typeface="Arial" panose="020B0604020202020204" pitchFamily="34" charset="0"/>
              </a:rPr>
              <a:t> YTTH, PC </a:t>
            </a:r>
            <a:r>
              <a:rPr lang="en-US" sz="2400" dirty="0" err="1">
                <a:latin typeface="Arial" panose="020B0604020202020204" pitchFamily="34" charset="0"/>
                <a:cs typeface="Arial" panose="020B0604020202020204" pitchFamily="34" charset="0"/>
              </a:rPr>
              <a:t>dịch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bệnh</a:t>
            </a:r>
            <a:r>
              <a:rPr lang="en-US" sz="2400" dirty="0">
                <a:latin typeface="Arial" panose="020B0604020202020204" pitchFamily="34" charset="0"/>
                <a:cs typeface="Arial" panose="020B0604020202020204" pitchFamily="34" charset="0"/>
              </a:rPr>
              <a:t>, BHYT, </a:t>
            </a:r>
            <a:r>
              <a:rPr lang="en-US" sz="2400" dirty="0" err="1">
                <a:latin typeface="Arial" panose="020B0604020202020204" pitchFamily="34" charset="0"/>
                <a:cs typeface="Arial" panose="020B0604020202020204" pitchFamily="34" charset="0"/>
              </a:rPr>
              <a:t>trường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học</a:t>
            </a:r>
            <a:r>
              <a:rPr lang="en-US" sz="2400" dirty="0">
                <a:latin typeface="Arial" panose="020B0604020202020204" pitchFamily="34" charset="0"/>
                <a:cs typeface="Arial" panose="020B0604020202020204" pitchFamily="34" charset="0"/>
              </a:rPr>
              <a:t> an </a:t>
            </a:r>
            <a:r>
              <a:rPr lang="en-US" sz="2400" dirty="0" err="1">
                <a:latin typeface="Arial" panose="020B0604020202020204" pitchFamily="34" charset="0"/>
                <a:cs typeface="Arial" panose="020B0604020202020204" pitchFamily="34" charset="0"/>
              </a:rPr>
              <a:t>toàn</a:t>
            </a:r>
            <a:r>
              <a:rPr lang="en-US" sz="2400" dirty="0">
                <a:latin typeface="Arial" panose="020B0604020202020204" pitchFamily="34" charset="0"/>
                <a:cs typeface="Arial" panose="020B0604020202020204" pitchFamily="34" charset="0"/>
              </a:rPr>
              <a:t>, PCTNTT…</a:t>
            </a: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25</a:t>
            </a:fld>
            <a:endParaRPr lang="en-US" dirty="0"/>
          </a:p>
        </p:txBody>
      </p:sp>
    </p:spTree>
    <p:extLst>
      <p:ext uri="{BB962C8B-B14F-4D97-AF65-F5344CB8AC3E}">
        <p14:creationId xmlns:p14="http://schemas.microsoft.com/office/powerpoint/2010/main" val="7279580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81000"/>
            <a:ext cx="8305800" cy="4191000"/>
          </a:xfrm>
        </p:spPr>
        <p:txBody>
          <a:bodyPr>
            <a:noAutofit/>
          </a:bodyPr>
          <a:lstStyle/>
          <a:p>
            <a:pPr marL="0" indent="0" algn="ctr">
              <a:spcBef>
                <a:spcPts val="450"/>
              </a:spcBef>
              <a:spcAft>
                <a:spcPts val="450"/>
              </a:spcAft>
              <a:buNone/>
            </a:pPr>
            <a:r>
              <a:rPr lang="en-US" sz="3000" b="1" dirty="0">
                <a:solidFill>
                  <a:srgbClr val="FF0000"/>
                </a:solidFill>
                <a:latin typeface="Arial" panose="020B0604020202020204" pitchFamily="34" charset="0"/>
                <a:cs typeface="Arial" panose="020B0604020202020204" pitchFamily="34" charset="0"/>
              </a:rPr>
              <a:t>H</a:t>
            </a:r>
            <a:r>
              <a:rPr lang="vi-VN" sz="3000" b="1" dirty="0">
                <a:solidFill>
                  <a:srgbClr val="FF0000"/>
                </a:solidFill>
                <a:latin typeface="Arial" panose="020B0604020202020204" pitchFamily="34" charset="0"/>
                <a:cs typeface="Arial" panose="020B0604020202020204" pitchFamily="34" charset="0"/>
              </a:rPr>
              <a:t>ọc phần 2: </a:t>
            </a:r>
            <a:r>
              <a:rPr lang="en-US" sz="3000" b="1" dirty="0" err="1">
                <a:solidFill>
                  <a:srgbClr val="FF0000"/>
                </a:solidFill>
                <a:latin typeface="Arial" panose="020B0604020202020204" pitchFamily="34" charset="0"/>
                <a:cs typeface="Arial" panose="020B0604020202020204" pitchFamily="34" charset="0"/>
              </a:rPr>
              <a:t>Vệ</a:t>
            </a:r>
            <a:r>
              <a:rPr lang="en-US" sz="3000" b="1" dirty="0">
                <a:solidFill>
                  <a:srgbClr val="FF0000"/>
                </a:solidFill>
                <a:latin typeface="Arial" panose="020B0604020202020204" pitchFamily="34" charset="0"/>
                <a:cs typeface="Arial" panose="020B0604020202020204" pitchFamily="34" charset="0"/>
              </a:rPr>
              <a:t> </a:t>
            </a:r>
            <a:r>
              <a:rPr lang="en-US" sz="3000" b="1" dirty="0" err="1">
                <a:solidFill>
                  <a:srgbClr val="FF0000"/>
                </a:solidFill>
                <a:latin typeface="Arial" panose="020B0604020202020204" pitchFamily="34" charset="0"/>
                <a:cs typeface="Arial" panose="020B0604020202020204" pitchFamily="34" charset="0"/>
              </a:rPr>
              <a:t>sinh</a:t>
            </a:r>
            <a:r>
              <a:rPr lang="en-US" sz="3000" b="1" dirty="0">
                <a:solidFill>
                  <a:srgbClr val="FF0000"/>
                </a:solidFill>
                <a:latin typeface="Arial" panose="020B0604020202020204" pitchFamily="34" charset="0"/>
                <a:cs typeface="Arial" panose="020B0604020202020204" pitchFamily="34" charset="0"/>
              </a:rPr>
              <a:t> </a:t>
            </a:r>
            <a:r>
              <a:rPr lang="en-US" sz="3000" b="1" dirty="0" err="1">
                <a:solidFill>
                  <a:srgbClr val="FF0000"/>
                </a:solidFill>
                <a:latin typeface="Arial" panose="020B0604020202020204" pitchFamily="34" charset="0"/>
                <a:cs typeface="Arial" panose="020B0604020202020204" pitchFamily="34" charset="0"/>
              </a:rPr>
              <a:t>trường</a:t>
            </a:r>
            <a:r>
              <a:rPr lang="en-US" sz="3000" b="1" dirty="0">
                <a:solidFill>
                  <a:srgbClr val="FF0000"/>
                </a:solidFill>
                <a:latin typeface="Arial" panose="020B0604020202020204" pitchFamily="34" charset="0"/>
                <a:cs typeface="Arial" panose="020B0604020202020204" pitchFamily="34" charset="0"/>
              </a:rPr>
              <a:t> </a:t>
            </a:r>
            <a:r>
              <a:rPr lang="en-US" sz="3000" b="1" dirty="0" err="1">
                <a:solidFill>
                  <a:srgbClr val="FF0000"/>
                </a:solidFill>
                <a:latin typeface="Arial" panose="020B0604020202020204" pitchFamily="34" charset="0"/>
                <a:cs typeface="Arial" panose="020B0604020202020204" pitchFamily="34" charset="0"/>
              </a:rPr>
              <a:t>học</a:t>
            </a:r>
            <a:endParaRPr lang="en-US" sz="3000" b="1" dirty="0">
              <a:solidFill>
                <a:srgbClr val="FF0000"/>
              </a:solidFill>
              <a:latin typeface="Arial" panose="020B0604020202020204" pitchFamily="34" charset="0"/>
              <a:cs typeface="Arial" panose="020B0604020202020204" pitchFamily="34" charset="0"/>
            </a:endParaRPr>
          </a:p>
          <a:p>
            <a:pPr marL="0" indent="0" algn="ctr">
              <a:spcBef>
                <a:spcPts val="0"/>
              </a:spcBef>
              <a:buNone/>
            </a:pPr>
            <a:endParaRPr lang="en-US" sz="2400" dirty="0">
              <a:solidFill>
                <a:srgbClr val="FF0000"/>
              </a:solidFill>
              <a:latin typeface="Arial" panose="020B0604020202020204" pitchFamily="34" charset="0"/>
              <a:cs typeface="Arial" panose="020B0604020202020204" pitchFamily="34" charset="0"/>
            </a:endParaRPr>
          </a:p>
          <a:p>
            <a:pPr marL="385763" indent="-385763" algn="just">
              <a:spcBef>
                <a:spcPts val="450"/>
              </a:spcBef>
              <a:spcAft>
                <a:spcPts val="450"/>
              </a:spcAft>
              <a:buFont typeface="+mj-lt"/>
              <a:buAutoNum type="arabicPeriod"/>
            </a:pPr>
            <a:r>
              <a:rPr lang="vi-VN" sz="2400" dirty="0">
                <a:latin typeface="Arial" panose="020B0604020202020204" pitchFamily="34" charset="0"/>
                <a:cs typeface="Arial" panose="020B0604020202020204" pitchFamily="34" charset="0"/>
              </a:rPr>
              <a:t>Khái niệm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vai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trò</a:t>
            </a:r>
            <a:r>
              <a:rPr lang="en-US" sz="2400" dirty="0">
                <a:latin typeface="Arial" panose="020B0604020202020204" pitchFamily="34" charset="0"/>
                <a:cs typeface="Arial" panose="020B0604020202020204" pitchFamily="34" charset="0"/>
              </a:rPr>
              <a:t>, </a:t>
            </a:r>
            <a:r>
              <a:rPr lang="en-US" sz="2400" b="1" i="1" dirty="0" err="1">
                <a:solidFill>
                  <a:srgbClr val="FF0000"/>
                </a:solidFill>
                <a:latin typeface="Arial" panose="020B0604020202020204" pitchFamily="34" charset="0"/>
                <a:cs typeface="Arial" panose="020B0604020202020204" pitchFamily="34" charset="0"/>
              </a:rPr>
              <a:t>bản</a:t>
            </a:r>
            <a:r>
              <a:rPr lang="en-US" sz="2400" b="1" i="1" dirty="0">
                <a:solidFill>
                  <a:srgbClr val="FF0000"/>
                </a:solidFill>
                <a:latin typeface="Arial" panose="020B0604020202020204" pitchFamily="34" charset="0"/>
                <a:cs typeface="Arial" panose="020B0604020202020204" pitchFamily="34" charset="0"/>
              </a:rPr>
              <a:t> </a:t>
            </a:r>
            <a:r>
              <a:rPr lang="en-US" sz="2400" b="1" i="1" dirty="0" err="1">
                <a:solidFill>
                  <a:srgbClr val="FF0000"/>
                </a:solidFill>
                <a:latin typeface="Arial" panose="020B0604020202020204" pitchFamily="34" charset="0"/>
                <a:cs typeface="Arial" panose="020B0604020202020204" pitchFamily="34" charset="0"/>
              </a:rPr>
              <a:t>chất</a:t>
            </a:r>
            <a:r>
              <a:rPr lang="en-US" sz="2400" dirty="0">
                <a:latin typeface="Arial" panose="020B0604020202020204" pitchFamily="34" charset="0"/>
                <a:cs typeface="Arial" panose="020B0604020202020204" pitchFamily="34" charset="0"/>
              </a:rPr>
              <a:t> </a:t>
            </a:r>
            <a:r>
              <a:rPr lang="vi-VN" sz="2400" dirty="0">
                <a:latin typeface="Arial" panose="020B0604020202020204" pitchFamily="34" charset="0"/>
                <a:cs typeface="Arial" panose="020B0604020202020204" pitchFamily="34" charset="0"/>
              </a:rPr>
              <a:t>của công tác </a:t>
            </a:r>
            <a:r>
              <a:rPr lang="en-US" sz="2400" dirty="0" err="1">
                <a:latin typeface="Arial" panose="020B0604020202020204" pitchFamily="34" charset="0"/>
                <a:cs typeface="Arial" panose="020B0604020202020204" pitchFamily="34" charset="0"/>
              </a:rPr>
              <a:t>vệ</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sinh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trường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học</a:t>
            </a:r>
            <a:endParaRPr lang="en-US" sz="2400" dirty="0">
              <a:latin typeface="Arial" panose="020B0604020202020204" pitchFamily="34" charset="0"/>
              <a:cs typeface="Arial" panose="020B0604020202020204" pitchFamily="34" charset="0"/>
            </a:endParaRPr>
          </a:p>
          <a:p>
            <a:pPr marL="385763" indent="-385763" algn="just">
              <a:spcBef>
                <a:spcPts val="450"/>
              </a:spcBef>
              <a:spcAft>
                <a:spcPts val="450"/>
              </a:spcAft>
              <a:buFont typeface="+mj-lt"/>
              <a:buAutoNum type="arabicPeriod"/>
            </a:pPr>
            <a:r>
              <a:rPr lang="en-US" sz="2400" b="1" i="1" dirty="0" err="1">
                <a:solidFill>
                  <a:srgbClr val="FF0000"/>
                </a:solidFill>
                <a:latin typeface="Arial" panose="020B0604020202020204" pitchFamily="34" charset="0"/>
                <a:cs typeface="Arial" panose="020B0604020202020204" pitchFamily="34" charset="0"/>
              </a:rPr>
              <a:t>Nhiệm</a:t>
            </a:r>
            <a:r>
              <a:rPr lang="en-US" sz="2400" b="1" i="1" dirty="0">
                <a:solidFill>
                  <a:srgbClr val="FF0000"/>
                </a:solidFill>
                <a:latin typeface="Arial" panose="020B0604020202020204" pitchFamily="34" charset="0"/>
                <a:cs typeface="Arial" panose="020B0604020202020204" pitchFamily="34" charset="0"/>
              </a:rPr>
              <a:t> </a:t>
            </a:r>
            <a:r>
              <a:rPr lang="en-US" sz="2400" b="1" i="1" dirty="0" err="1">
                <a:solidFill>
                  <a:srgbClr val="FF0000"/>
                </a:solidFill>
                <a:latin typeface="Arial" panose="020B0604020202020204" pitchFamily="34" charset="0"/>
                <a:cs typeface="Arial" panose="020B0604020202020204" pitchFamily="34" charset="0"/>
              </a:rPr>
              <a:t>vụ</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của</a:t>
            </a:r>
            <a:r>
              <a:rPr lang="en-US" sz="2400" dirty="0">
                <a:latin typeface="Arial" panose="020B0604020202020204" pitchFamily="34" charset="0"/>
                <a:cs typeface="Arial" panose="020B0604020202020204" pitchFamily="34" charset="0"/>
              </a:rPr>
              <a:t> NVYTTH </a:t>
            </a:r>
            <a:r>
              <a:rPr lang="en-US" sz="2400" dirty="0" err="1">
                <a:latin typeface="Arial" panose="020B0604020202020204" pitchFamily="34" charset="0"/>
                <a:cs typeface="Arial" panose="020B0604020202020204" pitchFamily="34" charset="0"/>
              </a:rPr>
              <a:t>trong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việc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giữ</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gìn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các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điều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kiện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vệ</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sinh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trường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học</a:t>
            </a:r>
            <a:endParaRPr lang="en-US" sz="2400" dirty="0">
              <a:latin typeface="Arial" panose="020B0604020202020204" pitchFamily="34" charset="0"/>
              <a:cs typeface="Arial" panose="020B0604020202020204" pitchFamily="34" charset="0"/>
            </a:endParaRPr>
          </a:p>
          <a:p>
            <a:pPr marL="385763" indent="-385763" algn="just">
              <a:spcBef>
                <a:spcPts val="450"/>
              </a:spcBef>
              <a:spcAft>
                <a:spcPts val="450"/>
              </a:spcAft>
              <a:buFont typeface="+mj-lt"/>
              <a:buAutoNum type="arabicPeriod"/>
            </a:pPr>
            <a:r>
              <a:rPr lang="en-US" sz="2400" dirty="0" err="1">
                <a:latin typeface="Arial" panose="020B0604020202020204" pitchFamily="34" charset="0"/>
                <a:cs typeface="Arial" panose="020B0604020202020204" pitchFamily="34" charset="0"/>
              </a:rPr>
              <a:t>Các</a:t>
            </a:r>
            <a:r>
              <a:rPr lang="en-US" sz="2400" dirty="0">
                <a:latin typeface="Arial" panose="020B0604020202020204" pitchFamily="34" charset="0"/>
                <a:cs typeface="Arial" panose="020B0604020202020204" pitchFamily="34" charset="0"/>
              </a:rPr>
              <a:t> </a:t>
            </a:r>
            <a:r>
              <a:rPr lang="en-US" sz="2400" b="1" i="1" dirty="0" err="1">
                <a:solidFill>
                  <a:srgbClr val="FF0000"/>
                </a:solidFill>
                <a:latin typeface="Arial" panose="020B0604020202020204" pitchFamily="34" charset="0"/>
                <a:cs typeface="Arial" panose="020B0604020202020204" pitchFamily="34" charset="0"/>
              </a:rPr>
              <a:t>yêu</a:t>
            </a:r>
            <a:r>
              <a:rPr lang="en-US" sz="2400" b="1" i="1" dirty="0">
                <a:solidFill>
                  <a:srgbClr val="FF0000"/>
                </a:solidFill>
                <a:latin typeface="Arial" panose="020B0604020202020204" pitchFamily="34" charset="0"/>
                <a:cs typeface="Arial" panose="020B0604020202020204" pitchFamily="34" charset="0"/>
              </a:rPr>
              <a:t> </a:t>
            </a:r>
            <a:r>
              <a:rPr lang="en-US" sz="2400" b="1" i="1" dirty="0" err="1">
                <a:solidFill>
                  <a:srgbClr val="FF0000"/>
                </a:solidFill>
                <a:latin typeface="Arial" panose="020B0604020202020204" pitchFamily="34" charset="0"/>
                <a:cs typeface="Arial" panose="020B0604020202020204" pitchFamily="34" charset="0"/>
              </a:rPr>
              <a:t>cầu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về</a:t>
            </a:r>
            <a:r>
              <a:rPr lang="en-US" sz="2400" dirty="0">
                <a:latin typeface="Arial" panose="020B0604020202020204" pitchFamily="34" charset="0"/>
                <a:cs typeface="Arial" panose="020B0604020202020204" pitchFamily="34" charset="0"/>
              </a:rPr>
              <a:t>:</a:t>
            </a:r>
          </a:p>
          <a:p>
            <a:pPr marL="685800" lvl="1" indent="-385763" algn="just">
              <a:spcBef>
                <a:spcPts val="450"/>
              </a:spcBef>
              <a:spcAft>
                <a:spcPts val="450"/>
              </a:spcAft>
              <a:buFont typeface="+mj-lt"/>
              <a:buAutoNum type="arabicPeriod"/>
            </a:pPr>
            <a:r>
              <a:rPr lang="en-US" sz="2400" dirty="0" err="1">
                <a:latin typeface="Arial" panose="020B0604020202020204" pitchFamily="34" charset="0"/>
                <a:cs typeface="Arial" panose="020B0604020202020204" pitchFamily="34" charset="0"/>
              </a:rPr>
              <a:t>Vệ</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sinh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cá</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nhân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vệ</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sinh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môi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trường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vệ</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sinh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bếp</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ăn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phòng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học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các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phòng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chức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năng</a:t>
            </a:r>
            <a:endParaRPr lang="en-US" sz="2400" dirty="0">
              <a:latin typeface="Arial" panose="020B0604020202020204" pitchFamily="34" charset="0"/>
              <a:cs typeface="Arial" panose="020B0604020202020204" pitchFamily="34" charset="0"/>
            </a:endParaRPr>
          </a:p>
          <a:p>
            <a:pPr marL="685800" lvl="1" indent="-385763" algn="just">
              <a:spcBef>
                <a:spcPts val="450"/>
              </a:spcBef>
              <a:spcAft>
                <a:spcPts val="450"/>
              </a:spcAft>
              <a:buFont typeface="+mj-lt"/>
              <a:buAutoNum type="arabicPeriod"/>
            </a:pPr>
            <a:r>
              <a:rPr lang="en-US" sz="2400" dirty="0" err="1">
                <a:latin typeface="Arial" panose="020B0604020202020204" pitchFamily="34" charset="0"/>
                <a:cs typeface="Arial" panose="020B0604020202020204" pitchFamily="34" charset="0"/>
              </a:rPr>
              <a:t>Vệ</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sinh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nước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uống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nước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sinh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hoạt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công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trình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vệ</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sinh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đồ</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dùng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trang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thiết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bị</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dạy</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học</a:t>
            </a:r>
            <a:endParaRPr lang="en-US" sz="2400" dirty="0">
              <a:latin typeface="Arial" panose="020B0604020202020204" pitchFamily="34" charset="0"/>
              <a:cs typeface="Arial" panose="020B0604020202020204" pitchFamily="34" charset="0"/>
            </a:endParaRPr>
          </a:p>
          <a:p>
            <a:pPr marL="385763" indent="-385763" algn="just">
              <a:spcBef>
                <a:spcPts val="450"/>
              </a:spcBef>
              <a:spcAft>
                <a:spcPts val="450"/>
              </a:spcAft>
              <a:buFont typeface="+mj-lt"/>
              <a:buAutoNum type="arabicPeriod"/>
            </a:pPr>
            <a:r>
              <a:rPr lang="vi-VN" sz="2400" dirty="0">
                <a:latin typeface="Arial" panose="020B0604020202020204" pitchFamily="34" charset="0"/>
                <a:cs typeface="Arial" panose="020B0604020202020204" pitchFamily="34" charset="0"/>
              </a:rPr>
              <a:t>Một số </a:t>
            </a:r>
            <a:r>
              <a:rPr lang="vi-VN" sz="2400" b="1" i="1" dirty="0">
                <a:solidFill>
                  <a:srgbClr val="FF0000"/>
                </a:solidFill>
                <a:latin typeface="Arial" panose="020B0604020202020204" pitchFamily="34" charset="0"/>
                <a:cs typeface="Arial" panose="020B0604020202020204" pitchFamily="34" charset="0"/>
              </a:rPr>
              <a:t>kỹ năng cơ bản</a:t>
            </a:r>
            <a:r>
              <a:rPr lang="vi-VN" sz="2400" dirty="0">
                <a:latin typeface="Arial" panose="020B0604020202020204" pitchFamily="34" charset="0"/>
                <a:cs typeface="Arial" panose="020B0604020202020204" pitchFamily="34" charset="0"/>
              </a:rPr>
              <a:t> để tìm hiểu về công tác </a:t>
            </a:r>
            <a:r>
              <a:rPr lang="en-US" sz="2400" dirty="0" err="1">
                <a:latin typeface="Arial" panose="020B0604020202020204" pitchFamily="34" charset="0"/>
                <a:cs typeface="Arial" panose="020B0604020202020204" pitchFamily="34" charset="0"/>
              </a:rPr>
              <a:t>đảm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bảo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các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điều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kiện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vệ</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sinh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trong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trường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học</a:t>
            </a:r>
            <a:endParaRPr lang="en-US" sz="24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26</a:t>
            </a:fld>
            <a:endParaRPr lang="en-US" dirty="0"/>
          </a:p>
        </p:txBody>
      </p:sp>
    </p:spTree>
    <p:extLst>
      <p:ext uri="{BB962C8B-B14F-4D97-AF65-F5344CB8AC3E}">
        <p14:creationId xmlns:p14="http://schemas.microsoft.com/office/powerpoint/2010/main" val="26824194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28600"/>
            <a:ext cx="8305800" cy="4171950"/>
          </a:xfrm>
        </p:spPr>
        <p:txBody>
          <a:bodyPr>
            <a:noAutofit/>
          </a:bodyPr>
          <a:lstStyle/>
          <a:p>
            <a:pPr marL="0" indent="0" algn="ctr">
              <a:spcBef>
                <a:spcPts val="225"/>
              </a:spcBef>
              <a:buNone/>
            </a:pPr>
            <a:r>
              <a:rPr lang="vi-VN" sz="2700" b="1" dirty="0">
                <a:solidFill>
                  <a:srgbClr val="FF0000"/>
                </a:solidFill>
                <a:latin typeface="Arial" panose="020B0604020202020204" pitchFamily="34" charset="0"/>
                <a:cs typeface="Arial" panose="020B0604020202020204" pitchFamily="34" charset="0"/>
              </a:rPr>
              <a:t>Học phần 3</a:t>
            </a:r>
            <a:endParaRPr lang="en-US" sz="2700" b="1" dirty="0">
              <a:solidFill>
                <a:srgbClr val="FF0000"/>
              </a:solidFill>
              <a:latin typeface="Arial" panose="020B0604020202020204" pitchFamily="34" charset="0"/>
              <a:cs typeface="Arial" panose="020B0604020202020204" pitchFamily="34" charset="0"/>
            </a:endParaRPr>
          </a:p>
          <a:p>
            <a:pPr marL="0" indent="0" algn="ctr">
              <a:spcBef>
                <a:spcPts val="225"/>
              </a:spcBef>
              <a:buNone/>
            </a:pPr>
            <a:r>
              <a:rPr lang="en-US" sz="2700" b="1" dirty="0" err="1">
                <a:solidFill>
                  <a:srgbClr val="FF0000"/>
                </a:solidFill>
                <a:latin typeface="Arial" panose="020B0604020202020204" pitchFamily="34" charset="0"/>
                <a:cs typeface="Arial" panose="020B0604020202020204" pitchFamily="34" charset="0"/>
              </a:rPr>
              <a:t>Một</a:t>
            </a:r>
            <a:r>
              <a:rPr lang="en-US" sz="2700" b="1" dirty="0">
                <a:solidFill>
                  <a:srgbClr val="FF0000"/>
                </a:solidFill>
                <a:latin typeface="Arial" panose="020B0604020202020204" pitchFamily="34" charset="0"/>
                <a:cs typeface="Arial" panose="020B0604020202020204" pitchFamily="34" charset="0"/>
              </a:rPr>
              <a:t> </a:t>
            </a:r>
            <a:r>
              <a:rPr lang="en-US" sz="2700" b="1" dirty="0" err="1">
                <a:solidFill>
                  <a:srgbClr val="FF0000"/>
                </a:solidFill>
                <a:latin typeface="Arial" panose="020B0604020202020204" pitchFamily="34" charset="0"/>
                <a:cs typeface="Arial" panose="020B0604020202020204" pitchFamily="34" charset="0"/>
              </a:rPr>
              <a:t>số</a:t>
            </a:r>
            <a:r>
              <a:rPr lang="en-US" sz="2700" b="1" dirty="0">
                <a:solidFill>
                  <a:srgbClr val="FF0000"/>
                </a:solidFill>
                <a:latin typeface="Arial" panose="020B0604020202020204" pitchFamily="34" charset="0"/>
                <a:cs typeface="Arial" panose="020B0604020202020204" pitchFamily="34" charset="0"/>
              </a:rPr>
              <a:t> </a:t>
            </a:r>
            <a:r>
              <a:rPr lang="en-US" sz="2700" b="1" dirty="0" err="1">
                <a:solidFill>
                  <a:srgbClr val="FF0000"/>
                </a:solidFill>
                <a:latin typeface="Arial" panose="020B0604020202020204" pitchFamily="34" charset="0"/>
                <a:cs typeface="Arial" panose="020B0604020202020204" pitchFamily="34" charset="0"/>
              </a:rPr>
              <a:t>dịch</a:t>
            </a:r>
            <a:r>
              <a:rPr lang="en-US" sz="2700" b="1" dirty="0">
                <a:solidFill>
                  <a:srgbClr val="FF0000"/>
                </a:solidFill>
                <a:latin typeface="Arial" panose="020B0604020202020204" pitchFamily="34" charset="0"/>
                <a:cs typeface="Arial" panose="020B0604020202020204" pitchFamily="34" charset="0"/>
              </a:rPr>
              <a:t> </a:t>
            </a:r>
            <a:r>
              <a:rPr lang="en-US" sz="2700" b="1" dirty="0" err="1">
                <a:solidFill>
                  <a:srgbClr val="FF0000"/>
                </a:solidFill>
                <a:latin typeface="Arial" panose="020B0604020202020204" pitchFamily="34" charset="0"/>
                <a:cs typeface="Arial" panose="020B0604020202020204" pitchFamily="34" charset="0"/>
              </a:rPr>
              <a:t>bệnh</a:t>
            </a:r>
            <a:r>
              <a:rPr lang="en-US" sz="2700" b="1" dirty="0">
                <a:solidFill>
                  <a:srgbClr val="FF0000"/>
                </a:solidFill>
                <a:latin typeface="Arial" panose="020B0604020202020204" pitchFamily="34" charset="0"/>
                <a:cs typeface="Arial" panose="020B0604020202020204" pitchFamily="34" charset="0"/>
              </a:rPr>
              <a:t> </a:t>
            </a:r>
            <a:r>
              <a:rPr lang="en-US" sz="2700" b="1" dirty="0" err="1">
                <a:solidFill>
                  <a:srgbClr val="FF0000"/>
                </a:solidFill>
                <a:latin typeface="Arial" panose="020B0604020202020204" pitchFamily="34" charset="0"/>
                <a:cs typeface="Arial" panose="020B0604020202020204" pitchFamily="34" charset="0"/>
              </a:rPr>
              <a:t>truyền</a:t>
            </a:r>
            <a:r>
              <a:rPr lang="en-US" sz="2700" b="1" dirty="0">
                <a:solidFill>
                  <a:srgbClr val="FF0000"/>
                </a:solidFill>
                <a:latin typeface="Arial" panose="020B0604020202020204" pitchFamily="34" charset="0"/>
                <a:cs typeface="Arial" panose="020B0604020202020204" pitchFamily="34" charset="0"/>
              </a:rPr>
              <a:t> </a:t>
            </a:r>
            <a:r>
              <a:rPr lang="en-US" sz="2700" b="1" dirty="0" err="1">
                <a:solidFill>
                  <a:srgbClr val="FF0000"/>
                </a:solidFill>
                <a:latin typeface="Arial" panose="020B0604020202020204" pitchFamily="34" charset="0"/>
                <a:cs typeface="Arial" panose="020B0604020202020204" pitchFamily="34" charset="0"/>
              </a:rPr>
              <a:t>nhiễm</a:t>
            </a:r>
            <a:r>
              <a:rPr lang="en-US" sz="2700" b="1" dirty="0">
                <a:solidFill>
                  <a:srgbClr val="FF0000"/>
                </a:solidFill>
                <a:latin typeface="Arial" panose="020B0604020202020204" pitchFamily="34" charset="0"/>
                <a:cs typeface="Arial" panose="020B0604020202020204" pitchFamily="34" charset="0"/>
              </a:rPr>
              <a:t> </a:t>
            </a:r>
            <a:r>
              <a:rPr lang="en-US" sz="2700" b="1" dirty="0" err="1">
                <a:solidFill>
                  <a:srgbClr val="FF0000"/>
                </a:solidFill>
                <a:latin typeface="Arial" panose="020B0604020202020204" pitchFamily="34" charset="0"/>
                <a:cs typeface="Arial" panose="020B0604020202020204" pitchFamily="34" charset="0"/>
              </a:rPr>
              <a:t>thường</a:t>
            </a:r>
            <a:r>
              <a:rPr lang="en-US" sz="2700" b="1" dirty="0">
                <a:solidFill>
                  <a:srgbClr val="FF0000"/>
                </a:solidFill>
                <a:latin typeface="Arial" panose="020B0604020202020204" pitchFamily="34" charset="0"/>
                <a:cs typeface="Arial" panose="020B0604020202020204" pitchFamily="34" charset="0"/>
              </a:rPr>
              <a:t> </a:t>
            </a:r>
            <a:r>
              <a:rPr lang="en-US" sz="2700" b="1" dirty="0" err="1">
                <a:solidFill>
                  <a:srgbClr val="FF0000"/>
                </a:solidFill>
                <a:latin typeface="Arial" panose="020B0604020202020204" pitchFamily="34" charset="0"/>
                <a:cs typeface="Arial" panose="020B0604020202020204" pitchFamily="34" charset="0"/>
              </a:rPr>
              <a:t>gặp</a:t>
            </a:r>
            <a:r>
              <a:rPr lang="en-US" sz="2700" b="1" dirty="0">
                <a:solidFill>
                  <a:srgbClr val="FF0000"/>
                </a:solidFill>
                <a:latin typeface="Arial" panose="020B0604020202020204" pitchFamily="34" charset="0"/>
                <a:cs typeface="Arial" panose="020B0604020202020204" pitchFamily="34" charset="0"/>
              </a:rPr>
              <a:t> ở </a:t>
            </a:r>
            <a:r>
              <a:rPr lang="en-US" sz="2700" b="1" dirty="0" err="1">
                <a:solidFill>
                  <a:srgbClr val="FF0000"/>
                </a:solidFill>
                <a:latin typeface="Arial" panose="020B0604020202020204" pitchFamily="34" charset="0"/>
                <a:cs typeface="Arial" panose="020B0604020202020204" pitchFamily="34" charset="0"/>
              </a:rPr>
              <a:t>học</a:t>
            </a:r>
            <a:r>
              <a:rPr lang="en-US" sz="2700" b="1" dirty="0">
                <a:solidFill>
                  <a:srgbClr val="FF0000"/>
                </a:solidFill>
                <a:latin typeface="Arial" panose="020B0604020202020204" pitchFamily="34" charset="0"/>
                <a:cs typeface="Arial" panose="020B0604020202020204" pitchFamily="34" charset="0"/>
              </a:rPr>
              <a:t> </a:t>
            </a:r>
            <a:r>
              <a:rPr lang="en-US" sz="2700" b="1" dirty="0" err="1">
                <a:solidFill>
                  <a:srgbClr val="FF0000"/>
                </a:solidFill>
                <a:latin typeface="Arial" panose="020B0604020202020204" pitchFamily="34" charset="0"/>
                <a:cs typeface="Arial" panose="020B0604020202020204" pitchFamily="34" charset="0"/>
              </a:rPr>
              <a:t>sinh</a:t>
            </a:r>
            <a:endParaRPr lang="en-US" sz="2700" b="1" dirty="0">
              <a:solidFill>
                <a:srgbClr val="FF0000"/>
              </a:solidFill>
              <a:latin typeface="Arial" panose="020B0604020202020204" pitchFamily="34" charset="0"/>
              <a:cs typeface="Arial" panose="020B0604020202020204" pitchFamily="34" charset="0"/>
            </a:endParaRPr>
          </a:p>
          <a:p>
            <a:pPr marL="0" indent="0" algn="ctr">
              <a:spcBef>
                <a:spcPts val="225"/>
              </a:spcBef>
              <a:buNone/>
            </a:pPr>
            <a:endParaRPr lang="en-US" sz="1800" dirty="0">
              <a:solidFill>
                <a:srgbClr val="FF0000"/>
              </a:solidFill>
              <a:latin typeface="Arial" panose="020B0604020202020204" pitchFamily="34" charset="0"/>
              <a:cs typeface="Arial" panose="020B0604020202020204" pitchFamily="34" charset="0"/>
            </a:endParaRPr>
          </a:p>
          <a:p>
            <a:pPr>
              <a:spcBef>
                <a:spcPts val="225"/>
              </a:spcBef>
              <a:buFont typeface="+mj-lt"/>
              <a:buAutoNum type="arabicPeriod"/>
            </a:pPr>
            <a:r>
              <a:rPr lang="en-US" sz="2300" dirty="0" err="1">
                <a:latin typeface="Arial" panose="020B0604020202020204" pitchFamily="34" charset="0"/>
                <a:cs typeface="Arial" panose="020B0604020202020204" pitchFamily="34" charset="0"/>
              </a:rPr>
              <a:t>Đặc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điểm</a:t>
            </a:r>
            <a:r>
              <a:rPr lang="en-US" sz="2300" dirty="0">
                <a:latin typeface="Arial" panose="020B0604020202020204" pitchFamily="34" charset="0"/>
                <a:cs typeface="Arial" panose="020B0604020202020204" pitchFamily="34" charset="0"/>
              </a:rPr>
              <a:t> </a:t>
            </a:r>
            <a:r>
              <a:rPr lang="en-US" sz="2300" b="1" i="1" dirty="0" err="1">
                <a:solidFill>
                  <a:srgbClr val="FF0000"/>
                </a:solidFill>
                <a:latin typeface="Arial" panose="020B0604020202020204" pitchFamily="34" charset="0"/>
                <a:cs typeface="Arial" panose="020B0604020202020204" pitchFamily="34" charset="0"/>
              </a:rPr>
              <a:t>tâm</a:t>
            </a:r>
            <a:r>
              <a:rPr lang="en-US" sz="2300" b="1" i="1" dirty="0">
                <a:solidFill>
                  <a:srgbClr val="FF0000"/>
                </a:solidFill>
                <a:latin typeface="Arial" panose="020B0604020202020204" pitchFamily="34" charset="0"/>
                <a:cs typeface="Arial" panose="020B0604020202020204" pitchFamily="34" charset="0"/>
              </a:rPr>
              <a:t> </a:t>
            </a:r>
            <a:r>
              <a:rPr lang="en-US" sz="2300" b="1" i="1" dirty="0" err="1">
                <a:solidFill>
                  <a:srgbClr val="FF0000"/>
                </a:solidFill>
                <a:latin typeface="Arial" panose="020B0604020202020204" pitchFamily="34" charset="0"/>
                <a:cs typeface="Arial" panose="020B0604020202020204" pitchFamily="34" charset="0"/>
              </a:rPr>
              <a:t>sinh</a:t>
            </a:r>
            <a:r>
              <a:rPr lang="en-US" sz="2300" b="1" i="1" dirty="0">
                <a:solidFill>
                  <a:srgbClr val="FF0000"/>
                </a:solidFill>
                <a:latin typeface="Arial" panose="020B0604020202020204" pitchFamily="34" charset="0"/>
                <a:cs typeface="Arial" panose="020B0604020202020204" pitchFamily="34" charset="0"/>
              </a:rPr>
              <a:t> </a:t>
            </a:r>
            <a:r>
              <a:rPr lang="en-US" sz="2300" b="1" i="1" dirty="0" err="1">
                <a:solidFill>
                  <a:srgbClr val="FF0000"/>
                </a:solidFill>
                <a:latin typeface="Arial" panose="020B0604020202020204" pitchFamily="34" charset="0"/>
                <a:cs typeface="Arial" panose="020B0604020202020204" pitchFamily="34" charset="0"/>
              </a:rPr>
              <a:t>lý</a:t>
            </a:r>
            <a:r>
              <a:rPr lang="en-US" sz="2300" b="1" i="1" dirty="0">
                <a:solidFill>
                  <a:srgbClr val="FF0000"/>
                </a:solidFill>
                <a:latin typeface="Arial" panose="020B0604020202020204" pitchFamily="34" charset="0"/>
                <a:cs typeface="Arial" panose="020B0604020202020204" pitchFamily="34" charset="0"/>
              </a:rPr>
              <a:t> </a:t>
            </a:r>
            <a:r>
              <a:rPr lang="en-US" sz="2300" b="1" i="1" dirty="0" err="1">
                <a:solidFill>
                  <a:srgbClr val="FF0000"/>
                </a:solidFill>
                <a:latin typeface="Arial" panose="020B0604020202020204" pitchFamily="34" charset="0"/>
                <a:cs typeface="Arial" panose="020B0604020202020204" pitchFamily="34" charset="0"/>
              </a:rPr>
              <a:t>lứa</a:t>
            </a:r>
            <a:r>
              <a:rPr lang="en-US" sz="2300" b="1" i="1" dirty="0">
                <a:solidFill>
                  <a:srgbClr val="FF0000"/>
                </a:solidFill>
                <a:latin typeface="Arial" panose="020B0604020202020204" pitchFamily="34" charset="0"/>
                <a:cs typeface="Arial" panose="020B0604020202020204" pitchFamily="34" charset="0"/>
              </a:rPr>
              <a:t> </a:t>
            </a:r>
            <a:r>
              <a:rPr lang="en-US" sz="2300" b="1" i="1" dirty="0" err="1">
                <a:solidFill>
                  <a:srgbClr val="FF0000"/>
                </a:solidFill>
                <a:latin typeface="Arial" panose="020B0604020202020204" pitchFamily="34" charset="0"/>
                <a:cs typeface="Arial" panose="020B0604020202020204" pitchFamily="34" charset="0"/>
              </a:rPr>
              <a:t>tuổi</a:t>
            </a:r>
            <a:r>
              <a:rPr lang="en-US" sz="2300" b="1" i="1" dirty="0">
                <a:solidFill>
                  <a:srgbClr val="FF0000"/>
                </a:solidFill>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của</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trẻ</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em</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học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sinh</a:t>
            </a:r>
            <a:r>
              <a:rPr lang="en-US" sz="2300" dirty="0">
                <a:latin typeface="Arial" panose="020B0604020202020204" pitchFamily="34" charset="0"/>
                <a:cs typeface="Arial" panose="020B0604020202020204" pitchFamily="34" charset="0"/>
              </a:rPr>
              <a:t>.</a:t>
            </a:r>
          </a:p>
          <a:p>
            <a:pPr>
              <a:spcBef>
                <a:spcPts val="225"/>
              </a:spcBef>
              <a:buFont typeface="+mj-lt"/>
              <a:buAutoNum type="arabicPeriod"/>
            </a:pPr>
            <a:r>
              <a:rPr lang="en-US" sz="2300" dirty="0" err="1">
                <a:latin typeface="Arial" panose="020B0604020202020204" pitchFamily="34" charset="0"/>
                <a:cs typeface="Arial" panose="020B0604020202020204" pitchFamily="34" charset="0"/>
              </a:rPr>
              <a:t>Một</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số</a:t>
            </a:r>
            <a:r>
              <a:rPr lang="en-US" sz="2300" dirty="0">
                <a:latin typeface="Arial" panose="020B0604020202020204" pitchFamily="34" charset="0"/>
                <a:cs typeface="Arial" panose="020B0604020202020204" pitchFamily="34" charset="0"/>
              </a:rPr>
              <a:t> </a:t>
            </a:r>
            <a:r>
              <a:rPr lang="en-US" sz="2300" b="1" i="1" dirty="0" err="1">
                <a:solidFill>
                  <a:srgbClr val="FF0000"/>
                </a:solidFill>
                <a:latin typeface="Arial" panose="020B0604020202020204" pitchFamily="34" charset="0"/>
                <a:cs typeface="Arial" panose="020B0604020202020204" pitchFamily="34" charset="0"/>
              </a:rPr>
              <a:t>dịch</a:t>
            </a:r>
            <a:r>
              <a:rPr lang="en-US" sz="2300" b="1" i="1" dirty="0">
                <a:solidFill>
                  <a:srgbClr val="FF0000"/>
                </a:solidFill>
                <a:latin typeface="Arial" panose="020B0604020202020204" pitchFamily="34" charset="0"/>
                <a:cs typeface="Arial" panose="020B0604020202020204" pitchFamily="34" charset="0"/>
              </a:rPr>
              <a:t> </a:t>
            </a:r>
            <a:r>
              <a:rPr lang="en-US" sz="2300" b="1" i="1" dirty="0" err="1">
                <a:solidFill>
                  <a:srgbClr val="FF0000"/>
                </a:solidFill>
                <a:latin typeface="Arial" panose="020B0604020202020204" pitchFamily="34" charset="0"/>
                <a:cs typeface="Arial" panose="020B0604020202020204" pitchFamily="34" charset="0"/>
              </a:rPr>
              <a:t>bệnh</a:t>
            </a:r>
            <a:r>
              <a:rPr lang="en-US" sz="2300" b="1" i="1" dirty="0">
                <a:solidFill>
                  <a:srgbClr val="FF0000"/>
                </a:solidFill>
                <a:latin typeface="Arial" panose="020B0604020202020204" pitchFamily="34" charset="0"/>
                <a:cs typeface="Arial" panose="020B0604020202020204" pitchFamily="34" charset="0"/>
              </a:rPr>
              <a:t> </a:t>
            </a:r>
            <a:r>
              <a:rPr lang="en-US" sz="2300" b="1" i="1" dirty="0" err="1">
                <a:solidFill>
                  <a:srgbClr val="FF0000"/>
                </a:solidFill>
                <a:latin typeface="Arial" panose="020B0604020202020204" pitchFamily="34" charset="0"/>
                <a:cs typeface="Arial" panose="020B0604020202020204" pitchFamily="34" charset="0"/>
              </a:rPr>
              <a:t>truyền</a:t>
            </a:r>
            <a:r>
              <a:rPr lang="en-US" sz="2300" b="1" i="1" dirty="0">
                <a:solidFill>
                  <a:srgbClr val="FF0000"/>
                </a:solidFill>
                <a:latin typeface="Arial" panose="020B0604020202020204" pitchFamily="34" charset="0"/>
                <a:cs typeface="Arial" panose="020B0604020202020204" pitchFamily="34" charset="0"/>
              </a:rPr>
              <a:t> </a:t>
            </a:r>
            <a:r>
              <a:rPr lang="en-US" sz="2300" b="1" i="1" dirty="0" err="1">
                <a:solidFill>
                  <a:srgbClr val="FF0000"/>
                </a:solidFill>
                <a:latin typeface="Arial" panose="020B0604020202020204" pitchFamily="34" charset="0"/>
                <a:cs typeface="Arial" panose="020B0604020202020204" pitchFamily="34" charset="0"/>
              </a:rPr>
              <a:t>nhiễm</a:t>
            </a:r>
            <a:r>
              <a:rPr lang="en-US" sz="2300" b="1" i="1" dirty="0">
                <a:solidFill>
                  <a:srgbClr val="FF0000"/>
                </a:solidFill>
                <a:latin typeface="Arial" panose="020B0604020202020204" pitchFamily="34" charset="0"/>
                <a:cs typeface="Arial" panose="020B0604020202020204" pitchFamily="34" charset="0"/>
              </a:rPr>
              <a:t> </a:t>
            </a:r>
            <a:r>
              <a:rPr lang="en-US" sz="2300" b="1" i="1" dirty="0" err="1">
                <a:solidFill>
                  <a:srgbClr val="FF0000"/>
                </a:solidFill>
                <a:latin typeface="Arial" panose="020B0604020202020204" pitchFamily="34" charset="0"/>
                <a:cs typeface="Arial" panose="020B0604020202020204" pitchFamily="34" charset="0"/>
              </a:rPr>
              <a:t>thường</a:t>
            </a:r>
            <a:r>
              <a:rPr lang="en-US" sz="2300" b="1" i="1" dirty="0">
                <a:solidFill>
                  <a:srgbClr val="FF0000"/>
                </a:solidFill>
                <a:latin typeface="Arial" panose="020B0604020202020204" pitchFamily="34" charset="0"/>
                <a:cs typeface="Arial" panose="020B0604020202020204" pitchFamily="34" charset="0"/>
              </a:rPr>
              <a:t> </a:t>
            </a:r>
            <a:r>
              <a:rPr lang="en-US" sz="2300" b="1" i="1" dirty="0" err="1">
                <a:solidFill>
                  <a:srgbClr val="FF0000"/>
                </a:solidFill>
                <a:latin typeface="Arial" panose="020B0604020202020204" pitchFamily="34" charset="0"/>
                <a:cs typeface="Arial" panose="020B0604020202020204" pitchFamily="34" charset="0"/>
              </a:rPr>
              <a:t>gặp</a:t>
            </a:r>
            <a:r>
              <a:rPr lang="en-US" sz="2300" dirty="0">
                <a:latin typeface="Arial" panose="020B0604020202020204" pitchFamily="34" charset="0"/>
                <a:cs typeface="Arial" panose="020B0604020202020204" pitchFamily="34" charset="0"/>
              </a:rPr>
              <a:t> ở HS:</a:t>
            </a:r>
          </a:p>
          <a:p>
            <a:pPr lvl="2">
              <a:spcBef>
                <a:spcPts val="225"/>
              </a:spcBef>
              <a:buFont typeface="Wingdings" panose="05000000000000000000" pitchFamily="2" charset="2"/>
              <a:buChar char="Ø"/>
            </a:pPr>
            <a:r>
              <a:rPr lang="en-US" sz="2300" dirty="0" err="1">
                <a:latin typeface="Arial" panose="020B0604020202020204" pitchFamily="34" charset="0"/>
                <a:cs typeface="Arial" panose="020B0604020202020204" pitchFamily="34" charset="0"/>
              </a:rPr>
              <a:t>Sốt</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xuất</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huyết</a:t>
            </a:r>
            <a:endParaRPr lang="en-US" sz="2300" dirty="0">
              <a:latin typeface="Arial" panose="020B0604020202020204" pitchFamily="34" charset="0"/>
              <a:cs typeface="Arial" panose="020B0604020202020204" pitchFamily="34" charset="0"/>
            </a:endParaRPr>
          </a:p>
          <a:p>
            <a:pPr lvl="2">
              <a:spcBef>
                <a:spcPts val="225"/>
              </a:spcBef>
              <a:buFont typeface="Wingdings" panose="05000000000000000000" pitchFamily="2" charset="2"/>
              <a:buChar char="Ø"/>
            </a:pPr>
            <a:r>
              <a:rPr lang="pt-BR" sz="2300" dirty="0">
                <a:latin typeface="Arial" panose="020B0604020202020204" pitchFamily="34" charset="0"/>
                <a:cs typeface="Arial" panose="020B0604020202020204" pitchFamily="34" charset="0"/>
              </a:rPr>
              <a:t>Sởi - Rubella</a:t>
            </a:r>
            <a:endParaRPr lang="en-US" sz="2300" dirty="0">
              <a:latin typeface="Arial" panose="020B0604020202020204" pitchFamily="34" charset="0"/>
              <a:cs typeface="Arial" panose="020B0604020202020204" pitchFamily="34" charset="0"/>
            </a:endParaRPr>
          </a:p>
          <a:p>
            <a:pPr lvl="2">
              <a:spcBef>
                <a:spcPts val="225"/>
              </a:spcBef>
              <a:buFont typeface="Wingdings" panose="05000000000000000000" pitchFamily="2" charset="2"/>
              <a:buChar char="Ø"/>
            </a:pPr>
            <a:r>
              <a:rPr lang="en-US" sz="2300" dirty="0" err="1">
                <a:latin typeface="Arial" panose="020B0604020202020204" pitchFamily="34" charset="0"/>
                <a:cs typeface="Arial" panose="020B0604020202020204" pitchFamily="34" charset="0"/>
              </a:rPr>
              <a:t>Bạch</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hầu</a:t>
            </a:r>
            <a:endParaRPr lang="en-US" sz="2300" dirty="0">
              <a:latin typeface="Arial" panose="020B0604020202020204" pitchFamily="34" charset="0"/>
              <a:cs typeface="Arial" panose="020B0604020202020204" pitchFamily="34" charset="0"/>
            </a:endParaRPr>
          </a:p>
          <a:p>
            <a:pPr lvl="2">
              <a:spcBef>
                <a:spcPts val="225"/>
              </a:spcBef>
              <a:buFont typeface="Wingdings" panose="05000000000000000000" pitchFamily="2" charset="2"/>
              <a:buChar char="Ø"/>
            </a:pPr>
            <a:r>
              <a:rPr lang="en-US" sz="2300" dirty="0">
                <a:latin typeface="Arial" panose="020B0604020202020204" pitchFamily="34" charset="0"/>
                <a:cs typeface="Arial" panose="020B0604020202020204" pitchFamily="34" charset="0"/>
              </a:rPr>
              <a:t>Quai </a:t>
            </a:r>
            <a:r>
              <a:rPr lang="en-US" sz="2300" dirty="0" err="1">
                <a:latin typeface="Arial" panose="020B0604020202020204" pitchFamily="34" charset="0"/>
                <a:cs typeface="Arial" panose="020B0604020202020204" pitchFamily="34" charset="0"/>
              </a:rPr>
              <a:t>bị</a:t>
            </a:r>
            <a:endParaRPr lang="en-US" sz="2300" dirty="0">
              <a:latin typeface="Arial" panose="020B0604020202020204" pitchFamily="34" charset="0"/>
              <a:cs typeface="Arial" panose="020B0604020202020204" pitchFamily="34" charset="0"/>
            </a:endParaRPr>
          </a:p>
          <a:p>
            <a:pPr lvl="2">
              <a:spcBef>
                <a:spcPts val="225"/>
              </a:spcBef>
              <a:buFont typeface="Wingdings" panose="05000000000000000000" pitchFamily="2" charset="2"/>
              <a:buChar char="Ø"/>
            </a:pPr>
            <a:r>
              <a:rPr lang="en-US" sz="2300" dirty="0" err="1">
                <a:latin typeface="Arial" panose="020B0604020202020204" pitchFamily="34" charset="0"/>
                <a:cs typeface="Arial" panose="020B0604020202020204" pitchFamily="34" charset="0"/>
              </a:rPr>
              <a:t>Tay</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chân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miệng</a:t>
            </a:r>
            <a:endParaRPr lang="en-US" sz="2300" dirty="0">
              <a:latin typeface="Arial" panose="020B0604020202020204" pitchFamily="34" charset="0"/>
              <a:cs typeface="Arial" panose="020B0604020202020204" pitchFamily="34" charset="0"/>
            </a:endParaRPr>
          </a:p>
          <a:p>
            <a:pPr lvl="2">
              <a:spcBef>
                <a:spcPts val="225"/>
              </a:spcBef>
              <a:buFont typeface="Wingdings" panose="05000000000000000000" pitchFamily="2" charset="2"/>
              <a:buChar char="Ø"/>
            </a:pPr>
            <a:r>
              <a:rPr lang="en-US" sz="2300" dirty="0" err="1">
                <a:latin typeface="Arial" panose="020B0604020202020204" pitchFamily="34" charset="0"/>
                <a:cs typeface="Arial" panose="020B0604020202020204" pitchFamily="34" charset="0"/>
              </a:rPr>
              <a:t>Cúm</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mùa</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và</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cúm</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gia</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cầm</a:t>
            </a:r>
            <a:endParaRPr lang="en-US" sz="2300" dirty="0">
              <a:latin typeface="Arial" panose="020B0604020202020204" pitchFamily="34" charset="0"/>
              <a:cs typeface="Arial" panose="020B0604020202020204" pitchFamily="34" charset="0"/>
            </a:endParaRPr>
          </a:p>
          <a:p>
            <a:pPr lvl="2">
              <a:spcBef>
                <a:spcPts val="225"/>
              </a:spcBef>
              <a:buFont typeface="Wingdings" panose="05000000000000000000" pitchFamily="2" charset="2"/>
              <a:buChar char="Ø"/>
            </a:pPr>
            <a:r>
              <a:rPr lang="vi-VN" sz="2300" dirty="0">
                <a:latin typeface="Arial" panose="020B0604020202020204" pitchFamily="34" charset="0"/>
                <a:cs typeface="Arial" panose="020B0604020202020204" pitchFamily="34" charset="0"/>
              </a:rPr>
              <a:t>COVID-19</a:t>
            </a:r>
            <a:endParaRPr lang="en-US" sz="2300" dirty="0">
              <a:latin typeface="Arial" panose="020B0604020202020204" pitchFamily="34" charset="0"/>
              <a:cs typeface="Arial" panose="020B0604020202020204" pitchFamily="34" charset="0"/>
            </a:endParaRPr>
          </a:p>
          <a:p>
            <a:pPr lvl="2">
              <a:spcBef>
                <a:spcPts val="225"/>
              </a:spcBef>
              <a:buFont typeface="Wingdings" panose="05000000000000000000" pitchFamily="2" charset="2"/>
              <a:buChar char="Ø"/>
            </a:pPr>
            <a:r>
              <a:rPr lang="en-US" sz="2300" dirty="0">
                <a:latin typeface="Arial" panose="020B0604020202020204" pitchFamily="34" charset="0"/>
                <a:cs typeface="Arial" panose="020B0604020202020204" pitchFamily="34" charset="0"/>
              </a:rPr>
              <a:t>Lao</a:t>
            </a:r>
          </a:p>
          <a:p>
            <a:pPr>
              <a:spcBef>
                <a:spcPts val="225"/>
              </a:spcBef>
              <a:buFont typeface="+mj-lt"/>
              <a:buAutoNum type="arabicPeriod"/>
            </a:pPr>
            <a:r>
              <a:rPr lang="vi-VN" sz="2300" dirty="0">
                <a:latin typeface="Arial" panose="020B0604020202020204" pitchFamily="34" charset="0"/>
                <a:cs typeface="Arial" panose="020B0604020202020204" pitchFamily="34" charset="0"/>
              </a:rPr>
              <a:t>Một số </a:t>
            </a:r>
            <a:r>
              <a:rPr lang="vi-VN" sz="2300" b="1" i="1" dirty="0">
                <a:solidFill>
                  <a:srgbClr val="FF0000"/>
                </a:solidFill>
                <a:latin typeface="Arial" panose="020B0604020202020204" pitchFamily="34" charset="0"/>
                <a:cs typeface="Arial" panose="020B0604020202020204" pitchFamily="34" charset="0"/>
              </a:rPr>
              <a:t>kỹ năng cơ bản</a:t>
            </a:r>
            <a:r>
              <a:rPr lang="vi-VN" sz="2300" dirty="0">
                <a:latin typeface="Arial" panose="020B0604020202020204" pitchFamily="34" charset="0"/>
                <a:cs typeface="Arial" panose="020B0604020202020204" pitchFamily="34" charset="0"/>
              </a:rPr>
              <a:t> trong </a:t>
            </a:r>
            <a:r>
              <a:rPr lang="en-US" sz="2300" dirty="0" err="1">
                <a:latin typeface="Arial" panose="020B0604020202020204" pitchFamily="34" charset="0"/>
                <a:cs typeface="Arial" panose="020B0604020202020204" pitchFamily="34" charset="0"/>
              </a:rPr>
              <a:t>phát</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hiện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sớm</a:t>
            </a:r>
            <a:r>
              <a:rPr lang="en-US" sz="2300" dirty="0">
                <a:latin typeface="Arial" panose="020B0604020202020204" pitchFamily="34" charset="0"/>
                <a:cs typeface="Arial" panose="020B0604020202020204" pitchFamily="34" charset="0"/>
              </a:rPr>
              <a:t>, </a:t>
            </a:r>
            <a:r>
              <a:rPr lang="vi-VN" sz="2300" dirty="0">
                <a:latin typeface="Arial" panose="020B0604020202020204" pitchFamily="34" charset="0"/>
                <a:cs typeface="Arial" panose="020B0604020202020204" pitchFamily="34" charset="0"/>
              </a:rPr>
              <a:t>quản lý</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theo</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dõi</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và</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xử</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trí</a:t>
            </a:r>
            <a:r>
              <a:rPr lang="en-US" sz="2300" dirty="0">
                <a:latin typeface="Arial" panose="020B0604020202020204" pitchFamily="34" charset="0"/>
                <a:cs typeface="Arial" panose="020B0604020202020204" pitchFamily="34" charset="0"/>
              </a:rPr>
              <a:t> </a:t>
            </a:r>
            <a:r>
              <a:rPr lang="vi-VN" sz="2300" dirty="0">
                <a:latin typeface="Arial" panose="020B0604020202020204" pitchFamily="34" charset="0"/>
                <a:cs typeface="Arial" panose="020B0604020202020204" pitchFamily="34" charset="0"/>
              </a:rPr>
              <a:t>ban đầu </a:t>
            </a:r>
            <a:r>
              <a:rPr lang="en-US" sz="2300" dirty="0" err="1">
                <a:latin typeface="Arial" panose="020B0604020202020204" pitchFamily="34" charset="0"/>
                <a:cs typeface="Arial" panose="020B0604020202020204" pitchFamily="34" charset="0"/>
              </a:rPr>
              <a:t>một</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số</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dịch</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bệnh</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truyền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nhiễm</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thường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gặp</a:t>
            </a:r>
            <a:r>
              <a:rPr lang="en-US" sz="2300" dirty="0">
                <a:latin typeface="Arial" panose="020B0604020202020204" pitchFamily="34" charset="0"/>
                <a:cs typeface="Arial" panose="020B0604020202020204" pitchFamily="34" charset="0"/>
              </a:rPr>
              <a:t> ở </a:t>
            </a:r>
            <a:r>
              <a:rPr lang="en-US" sz="2300" dirty="0" err="1">
                <a:latin typeface="Arial" panose="020B0604020202020204" pitchFamily="34" charset="0"/>
                <a:cs typeface="Arial" panose="020B0604020202020204" pitchFamily="34" charset="0"/>
              </a:rPr>
              <a:t>học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sinh</a:t>
            </a:r>
            <a:r>
              <a:rPr lang="vi-VN" sz="2300" dirty="0">
                <a:latin typeface="Arial" panose="020B0604020202020204" pitchFamily="34" charset="0"/>
                <a:cs typeface="Arial" panose="020B0604020202020204" pitchFamily="34" charset="0"/>
              </a:rPr>
              <a:t>.</a:t>
            </a:r>
            <a:endParaRPr lang="en-US" sz="23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27</a:t>
            </a:fld>
            <a:endParaRPr lang="en-US" dirty="0"/>
          </a:p>
        </p:txBody>
      </p:sp>
    </p:spTree>
    <p:extLst>
      <p:ext uri="{BB962C8B-B14F-4D97-AF65-F5344CB8AC3E}">
        <p14:creationId xmlns:p14="http://schemas.microsoft.com/office/powerpoint/2010/main" val="31728009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
            <a:ext cx="8534400" cy="4000500"/>
          </a:xfrm>
        </p:spPr>
        <p:txBody>
          <a:bodyPr>
            <a:noAutofit/>
          </a:bodyPr>
          <a:lstStyle/>
          <a:p>
            <a:pPr marL="0" indent="0" algn="ctr">
              <a:spcBef>
                <a:spcPts val="0"/>
              </a:spcBef>
              <a:buNone/>
            </a:pPr>
            <a:r>
              <a:rPr lang="vi-VN" sz="2800" b="1" dirty="0">
                <a:solidFill>
                  <a:srgbClr val="FF0000"/>
                </a:solidFill>
              </a:rPr>
              <a:t>Học phần 4</a:t>
            </a:r>
            <a:endParaRPr lang="en-US" sz="2800" b="1" dirty="0">
              <a:solidFill>
                <a:srgbClr val="FF0000"/>
              </a:solidFill>
            </a:endParaRPr>
          </a:p>
          <a:p>
            <a:pPr marL="0" indent="0" algn="ctr">
              <a:spcBef>
                <a:spcPts val="0"/>
              </a:spcBef>
              <a:buNone/>
            </a:pPr>
            <a:r>
              <a:rPr lang="en-US" sz="2800" b="1" dirty="0" err="1">
                <a:solidFill>
                  <a:srgbClr val="FF0000"/>
                </a:solidFill>
              </a:rPr>
              <a:t>Một</a:t>
            </a:r>
            <a:r>
              <a:rPr lang="en-US" sz="2800" b="1" dirty="0">
                <a:solidFill>
                  <a:srgbClr val="FF0000"/>
                </a:solidFill>
              </a:rPr>
              <a:t> </a:t>
            </a:r>
            <a:r>
              <a:rPr lang="en-US" sz="2800" b="1" dirty="0" err="1">
                <a:solidFill>
                  <a:srgbClr val="FF0000"/>
                </a:solidFill>
              </a:rPr>
              <a:t>số</a:t>
            </a:r>
            <a:r>
              <a:rPr lang="en-US" sz="2800" b="1" dirty="0">
                <a:solidFill>
                  <a:srgbClr val="FF0000"/>
                </a:solidFill>
              </a:rPr>
              <a:t> </a:t>
            </a:r>
            <a:r>
              <a:rPr lang="en-US" sz="2800" b="1" dirty="0" err="1">
                <a:solidFill>
                  <a:srgbClr val="FF0000"/>
                </a:solidFill>
              </a:rPr>
              <a:t>bệnh</a:t>
            </a:r>
            <a:r>
              <a:rPr lang="en-US" sz="2800" b="1" dirty="0">
                <a:solidFill>
                  <a:srgbClr val="FF0000"/>
                </a:solidFill>
              </a:rPr>
              <a:t> </a:t>
            </a:r>
            <a:r>
              <a:rPr lang="en-US" sz="2800" b="1" dirty="0" err="1">
                <a:solidFill>
                  <a:srgbClr val="FF0000"/>
                </a:solidFill>
              </a:rPr>
              <a:t>không</a:t>
            </a:r>
            <a:r>
              <a:rPr lang="en-US" sz="2800" b="1" dirty="0">
                <a:solidFill>
                  <a:srgbClr val="FF0000"/>
                </a:solidFill>
              </a:rPr>
              <a:t> </a:t>
            </a:r>
            <a:r>
              <a:rPr lang="en-US" sz="2800" b="1" dirty="0" err="1">
                <a:solidFill>
                  <a:srgbClr val="FF0000"/>
                </a:solidFill>
              </a:rPr>
              <a:t>lây</a:t>
            </a:r>
            <a:r>
              <a:rPr lang="en-US" sz="2800" b="1" dirty="0">
                <a:solidFill>
                  <a:srgbClr val="FF0000"/>
                </a:solidFill>
              </a:rPr>
              <a:t> </a:t>
            </a:r>
            <a:r>
              <a:rPr lang="en-US" sz="2800" b="1" dirty="0" err="1">
                <a:solidFill>
                  <a:srgbClr val="FF0000"/>
                </a:solidFill>
              </a:rPr>
              <a:t>nhiễm</a:t>
            </a:r>
            <a:r>
              <a:rPr lang="en-US" sz="2800" b="1" dirty="0">
                <a:solidFill>
                  <a:srgbClr val="FF0000"/>
                </a:solidFill>
              </a:rPr>
              <a:t> </a:t>
            </a:r>
            <a:r>
              <a:rPr lang="en-US" sz="2800" b="1" dirty="0" err="1">
                <a:solidFill>
                  <a:srgbClr val="FF0000"/>
                </a:solidFill>
              </a:rPr>
              <a:t>và</a:t>
            </a:r>
            <a:r>
              <a:rPr lang="en-US" sz="2800" b="1" dirty="0">
                <a:solidFill>
                  <a:srgbClr val="FF0000"/>
                </a:solidFill>
              </a:rPr>
              <a:t> </a:t>
            </a:r>
            <a:r>
              <a:rPr lang="en-US" sz="2800" b="1" dirty="0" err="1">
                <a:solidFill>
                  <a:srgbClr val="FF0000"/>
                </a:solidFill>
              </a:rPr>
              <a:t>vấn</a:t>
            </a:r>
            <a:r>
              <a:rPr lang="en-US" sz="2800" b="1" dirty="0">
                <a:solidFill>
                  <a:srgbClr val="FF0000"/>
                </a:solidFill>
              </a:rPr>
              <a:t> </a:t>
            </a:r>
            <a:r>
              <a:rPr lang="en-US" sz="2800" b="1" dirty="0" err="1">
                <a:solidFill>
                  <a:srgbClr val="FF0000"/>
                </a:solidFill>
              </a:rPr>
              <a:t>đề</a:t>
            </a:r>
            <a:r>
              <a:rPr lang="en-US" sz="2800" b="1" dirty="0">
                <a:solidFill>
                  <a:srgbClr val="FF0000"/>
                </a:solidFill>
              </a:rPr>
              <a:t> </a:t>
            </a:r>
            <a:r>
              <a:rPr lang="en-US" sz="2800" b="1" dirty="0" err="1">
                <a:solidFill>
                  <a:srgbClr val="FF0000"/>
                </a:solidFill>
              </a:rPr>
              <a:t>sức</a:t>
            </a:r>
            <a:r>
              <a:rPr lang="en-US" sz="2800" b="1" dirty="0">
                <a:solidFill>
                  <a:srgbClr val="FF0000"/>
                </a:solidFill>
              </a:rPr>
              <a:t> </a:t>
            </a:r>
            <a:r>
              <a:rPr lang="en-US" sz="2800" b="1" dirty="0" err="1">
                <a:solidFill>
                  <a:srgbClr val="FF0000"/>
                </a:solidFill>
              </a:rPr>
              <a:t>khỏe</a:t>
            </a:r>
            <a:r>
              <a:rPr lang="en-US" sz="2800" b="1" dirty="0">
                <a:solidFill>
                  <a:srgbClr val="FF0000"/>
                </a:solidFill>
              </a:rPr>
              <a:t> </a:t>
            </a:r>
            <a:r>
              <a:rPr lang="en-US" sz="2800" b="1" dirty="0" err="1">
                <a:solidFill>
                  <a:srgbClr val="FF0000"/>
                </a:solidFill>
              </a:rPr>
              <a:t>thường</a:t>
            </a:r>
            <a:r>
              <a:rPr lang="en-US" sz="2800" b="1" dirty="0">
                <a:solidFill>
                  <a:srgbClr val="FF0000"/>
                </a:solidFill>
              </a:rPr>
              <a:t> </a:t>
            </a:r>
            <a:r>
              <a:rPr lang="en-US" sz="2800" b="1" dirty="0" err="1">
                <a:solidFill>
                  <a:srgbClr val="FF0000"/>
                </a:solidFill>
              </a:rPr>
              <a:t>gặp</a:t>
            </a:r>
            <a:r>
              <a:rPr lang="en-US" sz="2800" b="1" dirty="0">
                <a:solidFill>
                  <a:srgbClr val="FF0000"/>
                </a:solidFill>
              </a:rPr>
              <a:t> </a:t>
            </a:r>
            <a:r>
              <a:rPr lang="en-US" sz="2800" b="1" dirty="0" smtClean="0">
                <a:solidFill>
                  <a:srgbClr val="FF0000"/>
                </a:solidFill>
              </a:rPr>
              <a:t>ở </a:t>
            </a:r>
            <a:r>
              <a:rPr lang="en-US" sz="2800" b="1" dirty="0" err="1">
                <a:solidFill>
                  <a:srgbClr val="FF0000"/>
                </a:solidFill>
              </a:rPr>
              <a:t>học</a:t>
            </a:r>
            <a:r>
              <a:rPr lang="en-US" sz="2800" b="1" dirty="0">
                <a:solidFill>
                  <a:srgbClr val="FF0000"/>
                </a:solidFill>
              </a:rPr>
              <a:t> </a:t>
            </a:r>
            <a:r>
              <a:rPr lang="en-US" sz="2800" b="1" dirty="0" err="1">
                <a:solidFill>
                  <a:srgbClr val="FF0000"/>
                </a:solidFill>
              </a:rPr>
              <a:t>sinh</a:t>
            </a:r>
            <a:endParaRPr lang="en-US" sz="2800" b="1" dirty="0">
              <a:solidFill>
                <a:srgbClr val="FF0000"/>
              </a:solidFill>
            </a:endParaRPr>
          </a:p>
          <a:p>
            <a:pPr marL="0" indent="0">
              <a:spcBef>
                <a:spcPts val="0"/>
              </a:spcBef>
              <a:buNone/>
            </a:pPr>
            <a:r>
              <a:rPr lang="en-US" sz="2300" b="1" dirty="0">
                <a:solidFill>
                  <a:srgbClr val="FF0000"/>
                </a:solidFill>
                <a:latin typeface="Arial" panose="020B0604020202020204" pitchFamily="34" charset="0"/>
                <a:cs typeface="Arial" panose="020B0604020202020204" pitchFamily="34" charset="0"/>
              </a:rPr>
              <a:t>I. </a:t>
            </a:r>
            <a:r>
              <a:rPr lang="en-US" sz="2300" b="1" dirty="0" err="1">
                <a:solidFill>
                  <a:srgbClr val="FF0000"/>
                </a:solidFill>
                <a:latin typeface="Arial" panose="020B0604020202020204" pitchFamily="34" charset="0"/>
                <a:cs typeface="Arial" panose="020B0604020202020204" pitchFamily="34" charset="0"/>
              </a:rPr>
              <a:t>Một</a:t>
            </a:r>
            <a:r>
              <a:rPr lang="en-US" sz="2300" b="1" dirty="0">
                <a:solidFill>
                  <a:srgbClr val="FF0000"/>
                </a:solidFill>
                <a:latin typeface="Arial" panose="020B0604020202020204" pitchFamily="34" charset="0"/>
                <a:cs typeface="Arial" panose="020B0604020202020204" pitchFamily="34" charset="0"/>
              </a:rPr>
              <a:t> </a:t>
            </a:r>
            <a:r>
              <a:rPr lang="en-US" sz="2300" b="1" dirty="0" err="1">
                <a:solidFill>
                  <a:srgbClr val="FF0000"/>
                </a:solidFill>
                <a:latin typeface="Arial" panose="020B0604020202020204" pitchFamily="34" charset="0"/>
                <a:cs typeface="Arial" panose="020B0604020202020204" pitchFamily="34" charset="0"/>
              </a:rPr>
              <a:t>số</a:t>
            </a:r>
            <a:r>
              <a:rPr lang="en-US" sz="2300" b="1" dirty="0">
                <a:solidFill>
                  <a:srgbClr val="FF0000"/>
                </a:solidFill>
                <a:latin typeface="Arial" panose="020B0604020202020204" pitchFamily="34" charset="0"/>
                <a:cs typeface="Arial" panose="020B0604020202020204" pitchFamily="34" charset="0"/>
              </a:rPr>
              <a:t> </a:t>
            </a:r>
            <a:r>
              <a:rPr lang="en-US" sz="2300" b="1" dirty="0" err="1">
                <a:solidFill>
                  <a:srgbClr val="FF0000"/>
                </a:solidFill>
                <a:latin typeface="Arial" panose="020B0604020202020204" pitchFamily="34" charset="0"/>
                <a:cs typeface="Arial" panose="020B0604020202020204" pitchFamily="34" charset="0"/>
              </a:rPr>
              <a:t>bệnh</a:t>
            </a:r>
            <a:r>
              <a:rPr lang="en-US" sz="2300" b="1" dirty="0">
                <a:solidFill>
                  <a:srgbClr val="FF0000"/>
                </a:solidFill>
                <a:latin typeface="Arial" panose="020B0604020202020204" pitchFamily="34" charset="0"/>
                <a:cs typeface="Arial" panose="020B0604020202020204" pitchFamily="34" charset="0"/>
              </a:rPr>
              <a:t> </a:t>
            </a:r>
            <a:r>
              <a:rPr lang="en-US" sz="2300" b="1" dirty="0" err="1">
                <a:solidFill>
                  <a:srgbClr val="FF0000"/>
                </a:solidFill>
                <a:latin typeface="Arial" panose="020B0604020202020204" pitchFamily="34" charset="0"/>
                <a:cs typeface="Arial" panose="020B0604020202020204" pitchFamily="34" charset="0"/>
              </a:rPr>
              <a:t>không</a:t>
            </a:r>
            <a:r>
              <a:rPr lang="en-US" sz="2300" b="1" dirty="0">
                <a:solidFill>
                  <a:srgbClr val="FF0000"/>
                </a:solidFill>
                <a:latin typeface="Arial" panose="020B0604020202020204" pitchFamily="34" charset="0"/>
                <a:cs typeface="Arial" panose="020B0604020202020204" pitchFamily="34" charset="0"/>
              </a:rPr>
              <a:t> </a:t>
            </a:r>
            <a:r>
              <a:rPr lang="en-US" sz="2300" b="1" dirty="0" err="1">
                <a:solidFill>
                  <a:srgbClr val="FF0000"/>
                </a:solidFill>
                <a:latin typeface="Arial" panose="020B0604020202020204" pitchFamily="34" charset="0"/>
                <a:cs typeface="Arial" panose="020B0604020202020204" pitchFamily="34" charset="0"/>
              </a:rPr>
              <a:t>lây</a:t>
            </a:r>
            <a:r>
              <a:rPr lang="en-US" sz="2300" b="1" dirty="0">
                <a:solidFill>
                  <a:srgbClr val="FF0000"/>
                </a:solidFill>
                <a:latin typeface="Arial" panose="020B0604020202020204" pitchFamily="34" charset="0"/>
                <a:cs typeface="Arial" panose="020B0604020202020204" pitchFamily="34" charset="0"/>
              </a:rPr>
              <a:t> </a:t>
            </a:r>
            <a:r>
              <a:rPr lang="en-US" sz="2300" b="1" dirty="0" err="1">
                <a:solidFill>
                  <a:srgbClr val="FF0000"/>
                </a:solidFill>
                <a:latin typeface="Arial" panose="020B0604020202020204" pitchFamily="34" charset="0"/>
                <a:cs typeface="Arial" panose="020B0604020202020204" pitchFamily="34" charset="0"/>
              </a:rPr>
              <a:t>nhiễm</a:t>
            </a:r>
            <a:r>
              <a:rPr lang="en-US" sz="2300" b="1" dirty="0">
                <a:solidFill>
                  <a:srgbClr val="FF0000"/>
                </a:solidFill>
                <a:latin typeface="Arial" panose="020B0604020202020204" pitchFamily="34" charset="0"/>
                <a:cs typeface="Arial" panose="020B0604020202020204" pitchFamily="34" charset="0"/>
              </a:rPr>
              <a:t> </a:t>
            </a:r>
            <a:r>
              <a:rPr lang="en-US" sz="2300" b="1" dirty="0" err="1">
                <a:solidFill>
                  <a:srgbClr val="FF0000"/>
                </a:solidFill>
                <a:latin typeface="Arial" panose="020B0604020202020204" pitchFamily="34" charset="0"/>
                <a:cs typeface="Arial" panose="020B0604020202020204" pitchFamily="34" charset="0"/>
              </a:rPr>
              <a:t>thường</a:t>
            </a:r>
            <a:r>
              <a:rPr lang="en-US" sz="2300" b="1" dirty="0">
                <a:solidFill>
                  <a:srgbClr val="FF0000"/>
                </a:solidFill>
                <a:latin typeface="Arial" panose="020B0604020202020204" pitchFamily="34" charset="0"/>
                <a:cs typeface="Arial" panose="020B0604020202020204" pitchFamily="34" charset="0"/>
              </a:rPr>
              <a:t> </a:t>
            </a:r>
            <a:r>
              <a:rPr lang="en-US" sz="2300" b="1" dirty="0" err="1">
                <a:solidFill>
                  <a:srgbClr val="FF0000"/>
                </a:solidFill>
                <a:latin typeface="Arial" panose="020B0604020202020204" pitchFamily="34" charset="0"/>
                <a:cs typeface="Arial" panose="020B0604020202020204" pitchFamily="34" charset="0"/>
              </a:rPr>
              <a:t>gặp</a:t>
            </a:r>
            <a:r>
              <a:rPr lang="en-US" sz="2300" b="1" dirty="0">
                <a:solidFill>
                  <a:srgbClr val="FF0000"/>
                </a:solidFill>
                <a:latin typeface="Arial" panose="020B0604020202020204" pitchFamily="34" charset="0"/>
                <a:cs typeface="Arial" panose="020B0604020202020204" pitchFamily="34" charset="0"/>
              </a:rPr>
              <a:t> ở </a:t>
            </a:r>
            <a:r>
              <a:rPr lang="en-US" sz="2300" b="1" dirty="0" err="1">
                <a:solidFill>
                  <a:srgbClr val="FF0000"/>
                </a:solidFill>
                <a:latin typeface="Arial" panose="020B0604020202020204" pitchFamily="34" charset="0"/>
                <a:cs typeface="Arial" panose="020B0604020202020204" pitchFamily="34" charset="0"/>
              </a:rPr>
              <a:t>học</a:t>
            </a:r>
            <a:r>
              <a:rPr lang="en-US" sz="2300" b="1" dirty="0">
                <a:solidFill>
                  <a:srgbClr val="FF0000"/>
                </a:solidFill>
                <a:latin typeface="Arial" panose="020B0604020202020204" pitchFamily="34" charset="0"/>
                <a:cs typeface="Arial" panose="020B0604020202020204" pitchFamily="34" charset="0"/>
              </a:rPr>
              <a:t> </a:t>
            </a:r>
            <a:r>
              <a:rPr lang="en-US" sz="2300" b="1" dirty="0" err="1">
                <a:solidFill>
                  <a:srgbClr val="FF0000"/>
                </a:solidFill>
                <a:latin typeface="Arial" panose="020B0604020202020204" pitchFamily="34" charset="0"/>
                <a:cs typeface="Arial" panose="020B0604020202020204" pitchFamily="34" charset="0"/>
              </a:rPr>
              <a:t>sinh</a:t>
            </a:r>
            <a:endParaRPr lang="en-US" sz="2300" dirty="0">
              <a:solidFill>
                <a:srgbClr val="FF0000"/>
              </a:solidFill>
              <a:latin typeface="Arial" panose="020B0604020202020204" pitchFamily="34" charset="0"/>
              <a:cs typeface="Arial" panose="020B0604020202020204" pitchFamily="34" charset="0"/>
            </a:endParaRPr>
          </a:p>
          <a:p>
            <a:pPr marL="685800" lvl="1" indent="-342900">
              <a:spcBef>
                <a:spcPts val="0"/>
              </a:spcBef>
              <a:buFont typeface="+mj-lt"/>
              <a:buAutoNum type="arabicPeriod"/>
            </a:pPr>
            <a:r>
              <a:rPr lang="vi-VN" sz="2300" dirty="0" smtClean="0">
                <a:latin typeface="Arial" panose="020B0604020202020204" pitchFamily="34" charset="0"/>
                <a:cs typeface="Arial" panose="020B0604020202020204" pitchFamily="34" charset="0"/>
              </a:rPr>
              <a:t>Chương trình Nha học đường và c</a:t>
            </a:r>
            <a:r>
              <a:rPr lang="en-US" sz="2300" dirty="0" err="1" smtClean="0">
                <a:latin typeface="Arial" panose="020B0604020202020204" pitchFamily="34" charset="0"/>
                <a:cs typeface="Arial" panose="020B0604020202020204" pitchFamily="34" charset="0"/>
              </a:rPr>
              <a:t>ác</a:t>
            </a:r>
            <a:r>
              <a:rPr lang="en-US" sz="2300" dirty="0" smtClean="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bệnh</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học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đường</a:t>
            </a:r>
            <a:r>
              <a:rPr lang="en-US" sz="2300" dirty="0">
                <a:latin typeface="Arial" panose="020B0604020202020204" pitchFamily="34" charset="0"/>
                <a:cs typeface="Arial" panose="020B0604020202020204" pitchFamily="34" charset="0"/>
              </a:rPr>
              <a:t>: </a:t>
            </a:r>
          </a:p>
          <a:p>
            <a:pPr marL="985838" lvl="2" indent="-342900">
              <a:spcBef>
                <a:spcPts val="0"/>
              </a:spcBef>
              <a:buFont typeface="Wingdings" panose="05000000000000000000" pitchFamily="2" charset="2"/>
              <a:buChar char="ü"/>
            </a:pPr>
            <a:r>
              <a:rPr lang="en-US" sz="2300" dirty="0">
                <a:latin typeface="Arial" panose="020B0604020202020204" pitchFamily="34" charset="0"/>
                <a:cs typeface="Arial" panose="020B0604020202020204" pitchFamily="34" charset="0"/>
              </a:rPr>
              <a:t>Cong </a:t>
            </a:r>
            <a:r>
              <a:rPr lang="en-US" sz="2300" dirty="0" err="1">
                <a:latin typeface="Arial" panose="020B0604020202020204" pitchFamily="34" charset="0"/>
                <a:cs typeface="Arial" panose="020B0604020202020204" pitchFamily="34" charset="0"/>
              </a:rPr>
              <a:t>vẹo</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cột</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sống</a:t>
            </a:r>
            <a:r>
              <a:rPr lang="en-US" sz="2300" dirty="0">
                <a:latin typeface="Arial" panose="020B0604020202020204" pitchFamily="34" charset="0"/>
                <a:cs typeface="Arial" panose="020B0604020202020204" pitchFamily="34" charset="0"/>
              </a:rPr>
              <a:t>, </a:t>
            </a:r>
          </a:p>
          <a:p>
            <a:pPr marL="985838" lvl="2" indent="-342900">
              <a:spcBef>
                <a:spcPts val="0"/>
              </a:spcBef>
              <a:buFont typeface="Wingdings" panose="05000000000000000000" pitchFamily="2" charset="2"/>
              <a:buChar char="ü"/>
            </a:pPr>
            <a:r>
              <a:rPr lang="en-US" sz="2300" dirty="0" err="1">
                <a:latin typeface="Arial" panose="020B0604020202020204" pitchFamily="34" charset="0"/>
                <a:cs typeface="Arial" panose="020B0604020202020204" pitchFamily="34" charset="0"/>
              </a:rPr>
              <a:t>Tật</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khúc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xạ</a:t>
            </a:r>
            <a:endParaRPr lang="en-US" sz="2300" dirty="0">
              <a:latin typeface="Arial" panose="020B0604020202020204" pitchFamily="34" charset="0"/>
              <a:cs typeface="Arial" panose="020B0604020202020204" pitchFamily="34" charset="0"/>
            </a:endParaRPr>
          </a:p>
          <a:p>
            <a:pPr marL="985838" lvl="2" indent="-342900">
              <a:spcBef>
                <a:spcPts val="0"/>
              </a:spcBef>
              <a:buFont typeface="Wingdings" panose="05000000000000000000" pitchFamily="2" charset="2"/>
              <a:buChar char="ü"/>
            </a:pPr>
            <a:r>
              <a:rPr lang="en-US" sz="2300" dirty="0" err="1">
                <a:latin typeface="Arial" panose="020B0604020202020204" pitchFamily="34" charset="0"/>
                <a:cs typeface="Arial" panose="020B0604020202020204" pitchFamily="34" charset="0"/>
              </a:rPr>
              <a:t>Bệnh</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răng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miệng</a:t>
            </a:r>
            <a:r>
              <a:rPr lang="en-US" sz="2300" dirty="0">
                <a:latin typeface="Arial" panose="020B0604020202020204" pitchFamily="34" charset="0"/>
                <a:cs typeface="Arial" panose="020B0604020202020204" pitchFamily="34" charset="0"/>
              </a:rPr>
              <a:t>, </a:t>
            </a:r>
          </a:p>
          <a:p>
            <a:pPr marL="985838" lvl="2" indent="-342900">
              <a:spcBef>
                <a:spcPts val="0"/>
              </a:spcBef>
              <a:buFont typeface="Wingdings" panose="05000000000000000000" pitchFamily="2" charset="2"/>
              <a:buChar char="ü"/>
            </a:pPr>
            <a:r>
              <a:rPr lang="en-US" sz="2300" dirty="0" err="1">
                <a:latin typeface="Arial" panose="020B0604020202020204" pitchFamily="34" charset="0"/>
                <a:cs typeface="Arial" panose="020B0604020202020204" pitchFamily="34" charset="0"/>
              </a:rPr>
              <a:t>Nhiễm</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trùng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đường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tiết</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niệu</a:t>
            </a:r>
            <a:r>
              <a:rPr lang="en-US" sz="2300" dirty="0">
                <a:latin typeface="Arial" panose="020B0604020202020204" pitchFamily="34" charset="0"/>
                <a:cs typeface="Arial" panose="020B0604020202020204" pitchFamily="34" charset="0"/>
              </a:rPr>
              <a:t>.</a:t>
            </a:r>
          </a:p>
          <a:p>
            <a:pPr marL="685800" lvl="1" indent="-342900">
              <a:spcBef>
                <a:spcPts val="0"/>
              </a:spcBef>
              <a:buFont typeface="+mj-lt"/>
              <a:buAutoNum type="arabicPeriod"/>
            </a:pPr>
            <a:r>
              <a:rPr lang="en-US" sz="2300" dirty="0" err="1">
                <a:latin typeface="Arial" panose="020B0604020202020204" pitchFamily="34" charset="0"/>
                <a:cs typeface="Arial" panose="020B0604020202020204" pitchFamily="34" charset="0"/>
              </a:rPr>
              <a:t>Các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bệnh</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về</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mắt</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và</a:t>
            </a:r>
            <a:r>
              <a:rPr lang="en-US" sz="2300" dirty="0">
                <a:latin typeface="Arial" panose="020B0604020202020204" pitchFamily="34" charset="0"/>
                <a:cs typeface="Arial" panose="020B0604020202020204" pitchFamily="34" charset="0"/>
              </a:rPr>
              <a:t> tai </a:t>
            </a:r>
            <a:r>
              <a:rPr lang="en-US" sz="2300" dirty="0" err="1">
                <a:latin typeface="Arial" panose="020B0604020202020204" pitchFamily="34" charset="0"/>
                <a:cs typeface="Arial" panose="020B0604020202020204" pitchFamily="34" charset="0"/>
              </a:rPr>
              <a:t>mũi</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họng</a:t>
            </a:r>
            <a:endParaRPr lang="en-US" sz="2300" dirty="0">
              <a:latin typeface="Arial" panose="020B0604020202020204" pitchFamily="34" charset="0"/>
              <a:cs typeface="Arial" panose="020B0604020202020204" pitchFamily="34" charset="0"/>
            </a:endParaRPr>
          </a:p>
          <a:p>
            <a:pPr marL="685800" lvl="1" indent="-342900">
              <a:spcBef>
                <a:spcPts val="0"/>
              </a:spcBef>
              <a:buFont typeface="+mj-lt"/>
              <a:buAutoNum type="arabicPeriod"/>
            </a:pPr>
            <a:r>
              <a:rPr lang="en-US" sz="2300" dirty="0" err="1">
                <a:latin typeface="Arial" panose="020B0604020202020204" pitchFamily="34" charset="0"/>
                <a:cs typeface="Arial" panose="020B0604020202020204" pitchFamily="34" charset="0"/>
              </a:rPr>
              <a:t>Bệnh</a:t>
            </a:r>
            <a:r>
              <a:rPr lang="en-US" sz="2300" dirty="0">
                <a:latin typeface="Arial" panose="020B0604020202020204" pitchFamily="34" charset="0"/>
                <a:cs typeface="Arial" panose="020B0604020202020204" pitchFamily="34" charset="0"/>
              </a:rPr>
              <a:t> u</a:t>
            </a:r>
            <a:r>
              <a:rPr lang="vi-VN" sz="2300" dirty="0">
                <a:latin typeface="Arial" panose="020B0604020202020204" pitchFamily="34" charset="0"/>
                <a:cs typeface="Arial" panose="020B0604020202020204" pitchFamily="34" charset="0"/>
              </a:rPr>
              <a:t>ng thư</a:t>
            </a:r>
            <a:endParaRPr lang="en-US" sz="2300" dirty="0">
              <a:latin typeface="Arial" panose="020B0604020202020204" pitchFamily="34" charset="0"/>
              <a:cs typeface="Arial" panose="020B0604020202020204" pitchFamily="34" charset="0"/>
            </a:endParaRPr>
          </a:p>
          <a:p>
            <a:pPr marL="685800" lvl="1" indent="-342900">
              <a:spcBef>
                <a:spcPts val="0"/>
              </a:spcBef>
              <a:buFont typeface="+mj-lt"/>
              <a:buAutoNum type="arabicPeriod"/>
            </a:pPr>
            <a:r>
              <a:rPr lang="en-US" sz="2300" dirty="0" err="1">
                <a:latin typeface="Arial" panose="020B0604020202020204" pitchFamily="34" charset="0"/>
                <a:cs typeface="Arial" panose="020B0604020202020204" pitchFamily="34" charset="0"/>
              </a:rPr>
              <a:t>Bệnh</a:t>
            </a:r>
            <a:r>
              <a:rPr lang="en-US" sz="2300" dirty="0">
                <a:latin typeface="Arial" panose="020B0604020202020204" pitchFamily="34" charset="0"/>
                <a:cs typeface="Arial" panose="020B0604020202020204" pitchFamily="34" charset="0"/>
              </a:rPr>
              <a:t> t</a:t>
            </a:r>
            <a:r>
              <a:rPr lang="vi-VN" sz="2300" dirty="0">
                <a:latin typeface="Arial" panose="020B0604020202020204" pitchFamily="34" charset="0"/>
                <a:cs typeface="Arial" panose="020B0604020202020204" pitchFamily="34" charset="0"/>
              </a:rPr>
              <a:t>im mạch</a:t>
            </a:r>
            <a:endParaRPr lang="en-US" sz="2300" dirty="0">
              <a:latin typeface="Arial" panose="020B0604020202020204" pitchFamily="34" charset="0"/>
              <a:cs typeface="Arial" panose="020B0604020202020204" pitchFamily="34" charset="0"/>
            </a:endParaRPr>
          </a:p>
          <a:p>
            <a:pPr marL="685800" lvl="1" indent="-342900">
              <a:spcBef>
                <a:spcPts val="0"/>
              </a:spcBef>
              <a:buFont typeface="+mj-lt"/>
              <a:buAutoNum type="arabicPeriod"/>
            </a:pPr>
            <a:r>
              <a:rPr lang="en-US" sz="2300" dirty="0" err="1">
                <a:latin typeface="Arial" panose="020B0604020202020204" pitchFamily="34" charset="0"/>
                <a:cs typeface="Arial" panose="020B0604020202020204" pitchFamily="34" charset="0"/>
              </a:rPr>
              <a:t>Bệnh</a:t>
            </a:r>
            <a:r>
              <a:rPr lang="en-US" sz="2300" dirty="0">
                <a:latin typeface="Arial" panose="020B0604020202020204" pitchFamily="34" charset="0"/>
                <a:cs typeface="Arial" panose="020B0604020202020204" pitchFamily="34" charset="0"/>
              </a:rPr>
              <a:t> đ</a:t>
            </a:r>
            <a:r>
              <a:rPr lang="vi-VN" sz="2300" dirty="0">
                <a:latin typeface="Arial" panose="020B0604020202020204" pitchFamily="34" charset="0"/>
                <a:cs typeface="Arial" panose="020B0604020202020204" pitchFamily="34" charset="0"/>
              </a:rPr>
              <a:t>ái tháo đường</a:t>
            </a:r>
            <a:endParaRPr lang="en-US" sz="2300" dirty="0">
              <a:latin typeface="Arial" panose="020B0604020202020204" pitchFamily="34" charset="0"/>
              <a:cs typeface="Arial" panose="020B0604020202020204" pitchFamily="34" charset="0"/>
            </a:endParaRPr>
          </a:p>
          <a:p>
            <a:pPr marL="685800" lvl="1" indent="-342900">
              <a:spcBef>
                <a:spcPts val="0"/>
              </a:spcBef>
              <a:buFont typeface="+mj-lt"/>
              <a:buAutoNum type="arabicPeriod"/>
            </a:pPr>
            <a:r>
              <a:rPr lang="en-US" sz="2300" dirty="0">
                <a:latin typeface="Arial" panose="020B0604020202020204" pitchFamily="34" charset="0"/>
                <a:cs typeface="Arial" panose="020B0604020202020204" pitchFamily="34" charset="0"/>
              </a:rPr>
              <a:t>B</a:t>
            </a:r>
            <a:r>
              <a:rPr lang="vi-VN" sz="2300" dirty="0">
                <a:latin typeface="Arial" panose="020B0604020202020204" pitchFamily="34" charset="0"/>
                <a:cs typeface="Arial" panose="020B0604020202020204" pitchFamily="34" charset="0"/>
              </a:rPr>
              <a:t>ệnh phổi tắc nghẽn mạn tính</a:t>
            </a:r>
            <a:endParaRPr lang="en-US" sz="2300" dirty="0">
              <a:latin typeface="Arial" panose="020B0604020202020204" pitchFamily="34" charset="0"/>
              <a:cs typeface="Arial" panose="020B0604020202020204" pitchFamily="34" charset="0"/>
            </a:endParaRPr>
          </a:p>
          <a:p>
            <a:pPr marL="685800" lvl="1" indent="-342900">
              <a:spcBef>
                <a:spcPts val="0"/>
              </a:spcBef>
              <a:buFont typeface="+mj-lt"/>
              <a:buAutoNum type="arabicPeriod"/>
            </a:pPr>
            <a:r>
              <a:rPr lang="en-US" sz="2300" dirty="0" err="1">
                <a:latin typeface="Arial" panose="020B0604020202020204" pitchFamily="34" charset="0"/>
                <a:cs typeface="Arial" panose="020B0604020202020204" pitchFamily="34" charset="0"/>
              </a:rPr>
              <a:t>Bệnh</a:t>
            </a:r>
            <a:r>
              <a:rPr lang="en-US" sz="2300" dirty="0">
                <a:latin typeface="Arial" panose="020B0604020202020204" pitchFamily="34" charset="0"/>
                <a:cs typeface="Arial" panose="020B0604020202020204" pitchFamily="34" charset="0"/>
              </a:rPr>
              <a:t> hen </a:t>
            </a:r>
            <a:r>
              <a:rPr lang="vi-VN" sz="2300" dirty="0">
                <a:latin typeface="Arial" panose="020B0604020202020204" pitchFamily="34" charset="0"/>
                <a:cs typeface="Arial" panose="020B0604020202020204" pitchFamily="34" charset="0"/>
              </a:rPr>
              <a:t>phế quản</a:t>
            </a:r>
            <a:endParaRPr lang="en-US" sz="2300" dirty="0">
              <a:latin typeface="Arial" panose="020B0604020202020204" pitchFamily="34" charset="0"/>
              <a:cs typeface="Arial" panose="020B0604020202020204" pitchFamily="34" charset="0"/>
            </a:endParaRPr>
          </a:p>
          <a:p>
            <a:pPr marL="685800" lvl="1" indent="-342900">
              <a:spcBef>
                <a:spcPts val="0"/>
              </a:spcBef>
              <a:buFont typeface="+mj-lt"/>
              <a:buAutoNum type="arabicPeriod"/>
            </a:pPr>
            <a:r>
              <a:rPr lang="en-US" sz="2300" dirty="0" err="1">
                <a:latin typeface="Arial" panose="020B0604020202020204" pitchFamily="34" charset="0"/>
                <a:cs typeface="Arial" panose="020B0604020202020204" pitchFamily="34" charset="0"/>
              </a:rPr>
              <a:t>Bệnh</a:t>
            </a:r>
            <a:r>
              <a:rPr lang="en-US" sz="2300" dirty="0">
                <a:latin typeface="Arial" panose="020B0604020202020204" pitchFamily="34" charset="0"/>
                <a:cs typeface="Arial" panose="020B0604020202020204" pitchFamily="34" charset="0"/>
              </a:rPr>
              <a:t> SDD, </a:t>
            </a:r>
            <a:r>
              <a:rPr lang="en-US" sz="2300" dirty="0" err="1">
                <a:latin typeface="Arial" panose="020B0604020202020204" pitchFamily="34" charset="0"/>
                <a:cs typeface="Arial" panose="020B0604020202020204" pitchFamily="34" charset="0"/>
              </a:rPr>
              <a:t>thiếu</a:t>
            </a:r>
            <a:r>
              <a:rPr lang="en-US" sz="2300" dirty="0">
                <a:latin typeface="Arial" panose="020B0604020202020204" pitchFamily="34" charset="0"/>
                <a:cs typeface="Arial" panose="020B0604020202020204" pitchFamily="34" charset="0"/>
              </a:rPr>
              <a:t> vi </a:t>
            </a:r>
            <a:r>
              <a:rPr lang="en-US" sz="2300" dirty="0" err="1">
                <a:latin typeface="Arial" panose="020B0604020202020204" pitchFamily="34" charset="0"/>
                <a:cs typeface="Arial" panose="020B0604020202020204" pitchFamily="34" charset="0"/>
              </a:rPr>
              <a:t>chất</a:t>
            </a:r>
            <a:r>
              <a:rPr lang="en-US" sz="2300" dirty="0">
                <a:latin typeface="Arial" panose="020B0604020202020204" pitchFamily="34" charset="0"/>
                <a:cs typeface="Arial" panose="020B0604020202020204" pitchFamily="34" charset="0"/>
              </a:rPr>
              <a:t> DD, </a:t>
            </a:r>
            <a:r>
              <a:rPr lang="en-US" sz="2300" dirty="0" err="1">
                <a:latin typeface="Arial" panose="020B0604020202020204" pitchFamily="34" charset="0"/>
                <a:cs typeface="Arial" panose="020B0604020202020204" pitchFamily="34" charset="0"/>
              </a:rPr>
              <a:t>thấp</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còi</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béo</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phì</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thừa</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cân</a:t>
            </a:r>
            <a:r>
              <a:rPr lang="en-US" sz="2300" dirty="0">
                <a:latin typeface="Arial" panose="020B0604020202020204" pitchFamily="34" charset="0"/>
                <a:cs typeface="Arial" panose="020B0604020202020204" pitchFamily="34" charset="0"/>
              </a:rPr>
              <a:t>.</a:t>
            </a:r>
          </a:p>
          <a:p>
            <a:pPr marL="685800" lvl="1" indent="-342900">
              <a:spcBef>
                <a:spcPts val="0"/>
              </a:spcBef>
              <a:buFont typeface="+mj-lt"/>
              <a:buAutoNum type="arabicPeriod"/>
            </a:pPr>
            <a:r>
              <a:rPr lang="en-US" sz="2300" dirty="0" err="1">
                <a:latin typeface="Arial" panose="020B0604020202020204" pitchFamily="34" charset="0"/>
                <a:cs typeface="Arial" panose="020B0604020202020204" pitchFamily="34" charset="0"/>
              </a:rPr>
              <a:t>Bệnh</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tiêu</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chảy</a:t>
            </a:r>
            <a:endParaRPr lang="en-US" sz="2300" dirty="0">
              <a:latin typeface="Arial" panose="020B0604020202020204" pitchFamily="34" charset="0"/>
              <a:cs typeface="Arial" panose="020B0604020202020204" pitchFamily="34" charset="0"/>
            </a:endParaRPr>
          </a:p>
          <a:p>
            <a:pPr marL="685800" lvl="1" indent="-342900">
              <a:spcBef>
                <a:spcPts val="0"/>
              </a:spcBef>
              <a:buFont typeface="+mj-lt"/>
              <a:buAutoNum type="arabicPeriod"/>
            </a:pPr>
            <a:r>
              <a:rPr lang="en-US" sz="2300" dirty="0" err="1">
                <a:latin typeface="Arial" panose="020B0604020202020204" pitchFamily="34" charset="0"/>
                <a:cs typeface="Arial" panose="020B0604020202020204" pitchFamily="34" charset="0"/>
              </a:rPr>
              <a:t>Bệnh</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giun</a:t>
            </a:r>
            <a:endParaRPr lang="en-US" sz="23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28</a:t>
            </a:fld>
            <a:endParaRPr lang="en-US" dirty="0"/>
          </a:p>
        </p:txBody>
      </p:sp>
    </p:spTree>
    <p:extLst>
      <p:ext uri="{BB962C8B-B14F-4D97-AF65-F5344CB8AC3E}">
        <p14:creationId xmlns:p14="http://schemas.microsoft.com/office/powerpoint/2010/main" val="24853424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382000" cy="4000500"/>
          </a:xfrm>
        </p:spPr>
        <p:txBody>
          <a:bodyPr>
            <a:noAutofit/>
          </a:bodyPr>
          <a:lstStyle/>
          <a:p>
            <a:pPr marL="0" indent="0">
              <a:spcBef>
                <a:spcPts val="450"/>
              </a:spcBef>
              <a:spcAft>
                <a:spcPts val="450"/>
              </a:spcAft>
              <a:buNone/>
            </a:pPr>
            <a:r>
              <a:rPr lang="en-US" sz="3000" b="1" dirty="0">
                <a:solidFill>
                  <a:srgbClr val="FF0000"/>
                </a:solidFill>
                <a:latin typeface="Arial" panose="020B0604020202020204" pitchFamily="34" charset="0"/>
                <a:cs typeface="Arial" panose="020B0604020202020204" pitchFamily="34" charset="0"/>
              </a:rPr>
              <a:t>II. </a:t>
            </a:r>
            <a:r>
              <a:rPr lang="vi-VN" sz="3000" b="1" dirty="0">
                <a:solidFill>
                  <a:srgbClr val="FF0000"/>
                </a:solidFill>
                <a:latin typeface="Arial" panose="020B0604020202020204" pitchFamily="34" charset="0"/>
                <a:cs typeface="Arial" panose="020B0604020202020204" pitchFamily="34" charset="0"/>
              </a:rPr>
              <a:t>M</a:t>
            </a:r>
            <a:r>
              <a:rPr lang="en-US" sz="3000" b="1" dirty="0" err="1">
                <a:solidFill>
                  <a:srgbClr val="FF0000"/>
                </a:solidFill>
                <a:latin typeface="Arial" panose="020B0604020202020204" pitchFamily="34" charset="0"/>
                <a:cs typeface="Arial" panose="020B0604020202020204" pitchFamily="34" charset="0"/>
              </a:rPr>
              <a:t>ột</a:t>
            </a:r>
            <a:r>
              <a:rPr lang="en-US" sz="3000" b="1" dirty="0">
                <a:solidFill>
                  <a:srgbClr val="FF0000"/>
                </a:solidFill>
                <a:latin typeface="Arial" panose="020B0604020202020204" pitchFamily="34" charset="0"/>
                <a:cs typeface="Arial" panose="020B0604020202020204" pitchFamily="34" charset="0"/>
              </a:rPr>
              <a:t> </a:t>
            </a:r>
            <a:r>
              <a:rPr lang="en-US" sz="3000" b="1" dirty="0" err="1">
                <a:solidFill>
                  <a:srgbClr val="FF0000"/>
                </a:solidFill>
                <a:latin typeface="Arial" panose="020B0604020202020204" pitchFamily="34" charset="0"/>
                <a:cs typeface="Arial" panose="020B0604020202020204" pitchFamily="34" charset="0"/>
              </a:rPr>
              <a:t>số</a:t>
            </a:r>
            <a:r>
              <a:rPr lang="en-US" sz="3000" b="1" dirty="0">
                <a:solidFill>
                  <a:srgbClr val="FF0000"/>
                </a:solidFill>
                <a:latin typeface="Arial" panose="020B0604020202020204" pitchFamily="34" charset="0"/>
                <a:cs typeface="Arial" panose="020B0604020202020204" pitchFamily="34" charset="0"/>
              </a:rPr>
              <a:t> </a:t>
            </a:r>
            <a:r>
              <a:rPr lang="en-US" sz="3000" b="1" dirty="0" err="1">
                <a:solidFill>
                  <a:srgbClr val="FF0000"/>
                </a:solidFill>
                <a:latin typeface="Arial" panose="020B0604020202020204" pitchFamily="34" charset="0"/>
                <a:cs typeface="Arial" panose="020B0604020202020204" pitchFamily="34" charset="0"/>
              </a:rPr>
              <a:t>vấn</a:t>
            </a:r>
            <a:r>
              <a:rPr lang="en-US" sz="3000" b="1" dirty="0">
                <a:solidFill>
                  <a:srgbClr val="FF0000"/>
                </a:solidFill>
                <a:latin typeface="Arial" panose="020B0604020202020204" pitchFamily="34" charset="0"/>
                <a:cs typeface="Arial" panose="020B0604020202020204" pitchFamily="34" charset="0"/>
              </a:rPr>
              <a:t> </a:t>
            </a:r>
            <a:r>
              <a:rPr lang="en-US" sz="3000" b="1" dirty="0" err="1">
                <a:solidFill>
                  <a:srgbClr val="FF0000"/>
                </a:solidFill>
                <a:latin typeface="Arial" panose="020B0604020202020204" pitchFamily="34" charset="0"/>
                <a:cs typeface="Arial" panose="020B0604020202020204" pitchFamily="34" charset="0"/>
              </a:rPr>
              <a:t>đề</a:t>
            </a:r>
            <a:r>
              <a:rPr lang="en-US" sz="3000" b="1" dirty="0">
                <a:solidFill>
                  <a:srgbClr val="FF0000"/>
                </a:solidFill>
                <a:latin typeface="Arial" panose="020B0604020202020204" pitchFamily="34" charset="0"/>
                <a:cs typeface="Arial" panose="020B0604020202020204" pitchFamily="34" charset="0"/>
              </a:rPr>
              <a:t> </a:t>
            </a:r>
            <a:r>
              <a:rPr lang="en-US" sz="3000" b="1" dirty="0" err="1">
                <a:solidFill>
                  <a:srgbClr val="FF0000"/>
                </a:solidFill>
                <a:latin typeface="Arial" panose="020B0604020202020204" pitchFamily="34" charset="0"/>
                <a:cs typeface="Arial" panose="020B0604020202020204" pitchFamily="34" charset="0"/>
              </a:rPr>
              <a:t>sức</a:t>
            </a:r>
            <a:r>
              <a:rPr lang="en-US" sz="3000" b="1" dirty="0">
                <a:solidFill>
                  <a:srgbClr val="FF0000"/>
                </a:solidFill>
                <a:latin typeface="Arial" panose="020B0604020202020204" pitchFamily="34" charset="0"/>
                <a:cs typeface="Arial" panose="020B0604020202020204" pitchFamily="34" charset="0"/>
              </a:rPr>
              <a:t> </a:t>
            </a:r>
            <a:r>
              <a:rPr lang="en-US" sz="3000" b="1" dirty="0" err="1">
                <a:solidFill>
                  <a:srgbClr val="FF0000"/>
                </a:solidFill>
                <a:latin typeface="Arial" panose="020B0604020202020204" pitchFamily="34" charset="0"/>
                <a:cs typeface="Arial" panose="020B0604020202020204" pitchFamily="34" charset="0"/>
              </a:rPr>
              <a:t>khỏe</a:t>
            </a:r>
            <a:r>
              <a:rPr lang="en-US" sz="3000" b="1" dirty="0">
                <a:solidFill>
                  <a:srgbClr val="FF0000"/>
                </a:solidFill>
                <a:latin typeface="Arial" panose="020B0604020202020204" pitchFamily="34" charset="0"/>
                <a:cs typeface="Arial" panose="020B0604020202020204" pitchFamily="34" charset="0"/>
              </a:rPr>
              <a:t> </a:t>
            </a:r>
            <a:r>
              <a:rPr lang="en-US" sz="3000" b="1" dirty="0" err="1">
                <a:solidFill>
                  <a:srgbClr val="FF0000"/>
                </a:solidFill>
                <a:latin typeface="Arial" panose="020B0604020202020204" pitchFamily="34" charset="0"/>
                <a:cs typeface="Arial" panose="020B0604020202020204" pitchFamily="34" charset="0"/>
              </a:rPr>
              <a:t>thường</a:t>
            </a:r>
            <a:r>
              <a:rPr lang="en-US" sz="3000" b="1" dirty="0">
                <a:solidFill>
                  <a:srgbClr val="FF0000"/>
                </a:solidFill>
                <a:latin typeface="Arial" panose="020B0604020202020204" pitchFamily="34" charset="0"/>
                <a:cs typeface="Arial" panose="020B0604020202020204" pitchFamily="34" charset="0"/>
              </a:rPr>
              <a:t> </a:t>
            </a:r>
            <a:r>
              <a:rPr lang="en-US" sz="3000" b="1" dirty="0" err="1">
                <a:solidFill>
                  <a:srgbClr val="FF0000"/>
                </a:solidFill>
                <a:latin typeface="Arial" panose="020B0604020202020204" pitchFamily="34" charset="0"/>
                <a:cs typeface="Arial" panose="020B0604020202020204" pitchFamily="34" charset="0"/>
              </a:rPr>
              <a:t>gặp</a:t>
            </a:r>
            <a:r>
              <a:rPr lang="en-US" sz="3000" b="1" dirty="0">
                <a:solidFill>
                  <a:srgbClr val="FF0000"/>
                </a:solidFill>
                <a:latin typeface="Arial" panose="020B0604020202020204" pitchFamily="34" charset="0"/>
                <a:cs typeface="Arial" panose="020B0604020202020204" pitchFamily="34" charset="0"/>
              </a:rPr>
              <a:t> ở </a:t>
            </a:r>
            <a:r>
              <a:rPr lang="en-US" sz="3000" b="1" dirty="0" err="1">
                <a:solidFill>
                  <a:srgbClr val="FF0000"/>
                </a:solidFill>
                <a:latin typeface="Arial" panose="020B0604020202020204" pitchFamily="34" charset="0"/>
                <a:cs typeface="Arial" panose="020B0604020202020204" pitchFamily="34" charset="0"/>
              </a:rPr>
              <a:t>học</a:t>
            </a:r>
            <a:r>
              <a:rPr lang="en-US" sz="3000" b="1" dirty="0">
                <a:solidFill>
                  <a:srgbClr val="FF0000"/>
                </a:solidFill>
                <a:latin typeface="Arial" panose="020B0604020202020204" pitchFamily="34" charset="0"/>
                <a:cs typeface="Arial" panose="020B0604020202020204" pitchFamily="34" charset="0"/>
              </a:rPr>
              <a:t> </a:t>
            </a:r>
            <a:r>
              <a:rPr lang="en-US" sz="3000" b="1" dirty="0" err="1">
                <a:solidFill>
                  <a:srgbClr val="FF0000"/>
                </a:solidFill>
                <a:latin typeface="Arial" panose="020B0604020202020204" pitchFamily="34" charset="0"/>
                <a:cs typeface="Arial" panose="020B0604020202020204" pitchFamily="34" charset="0"/>
              </a:rPr>
              <a:t>sinh</a:t>
            </a:r>
            <a:endParaRPr lang="en-US" sz="3000" b="1" dirty="0">
              <a:solidFill>
                <a:srgbClr val="FF0000"/>
              </a:solidFill>
              <a:latin typeface="Arial" panose="020B0604020202020204" pitchFamily="34" charset="0"/>
              <a:cs typeface="Arial" panose="020B0604020202020204" pitchFamily="34" charset="0"/>
            </a:endParaRPr>
          </a:p>
          <a:p>
            <a:pPr marL="385763" indent="-385763">
              <a:spcBef>
                <a:spcPts val="450"/>
              </a:spcBef>
              <a:spcAft>
                <a:spcPts val="450"/>
              </a:spcAft>
              <a:buFont typeface="+mj-lt"/>
              <a:buAutoNum type="arabicPeriod"/>
            </a:pPr>
            <a:r>
              <a:rPr lang="en-US" sz="3000" dirty="0">
                <a:latin typeface="Arial" panose="020B0604020202020204" pitchFamily="34" charset="0"/>
                <a:cs typeface="Arial" panose="020B0604020202020204" pitchFamily="34" charset="0"/>
              </a:rPr>
              <a:t>S</a:t>
            </a:r>
            <a:r>
              <a:rPr lang="vi-VN" sz="3000" dirty="0">
                <a:latin typeface="Arial" panose="020B0604020202020204" pitchFamily="34" charset="0"/>
                <a:cs typeface="Arial" panose="020B0604020202020204" pitchFamily="34" charset="0"/>
              </a:rPr>
              <a:t>ức khỏe tâm thần </a:t>
            </a:r>
            <a:endParaRPr lang="en-US" sz="3000" dirty="0">
              <a:latin typeface="Arial" panose="020B0604020202020204" pitchFamily="34" charset="0"/>
              <a:cs typeface="Arial" panose="020B0604020202020204" pitchFamily="34" charset="0"/>
            </a:endParaRPr>
          </a:p>
          <a:p>
            <a:pPr marL="385763" indent="-385763">
              <a:spcBef>
                <a:spcPts val="450"/>
              </a:spcBef>
              <a:spcAft>
                <a:spcPts val="450"/>
              </a:spcAft>
              <a:buFont typeface="+mj-lt"/>
              <a:buAutoNum type="arabicPeriod"/>
            </a:pPr>
            <a:r>
              <a:rPr lang="en-US" sz="3000" dirty="0" err="1">
                <a:latin typeface="Arial" panose="020B0604020202020204" pitchFamily="34" charset="0"/>
                <a:cs typeface="Arial" panose="020B0604020202020204" pitchFamily="34" charset="0"/>
              </a:rPr>
              <a:t>Sức</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khỏe</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sinh</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sản</a:t>
            </a:r>
            <a:r>
              <a:rPr lang="en-US" sz="3000" dirty="0">
                <a:latin typeface="Arial" panose="020B0604020202020204" pitchFamily="34" charset="0"/>
                <a:cs typeface="Arial" panose="020B0604020202020204" pitchFamily="34" charset="0"/>
              </a:rPr>
              <a:t> </a:t>
            </a:r>
          </a:p>
          <a:p>
            <a:pPr marL="385763" indent="-385763">
              <a:spcBef>
                <a:spcPts val="450"/>
              </a:spcBef>
              <a:spcAft>
                <a:spcPts val="450"/>
              </a:spcAft>
              <a:buFont typeface="+mj-lt"/>
              <a:buAutoNum type="arabicPeriod"/>
            </a:pPr>
            <a:r>
              <a:rPr lang="en-US" sz="3000" dirty="0">
                <a:latin typeface="Arial" panose="020B0604020202020204" pitchFamily="34" charset="0"/>
                <a:cs typeface="Arial" panose="020B0604020202020204" pitchFamily="34" charset="0"/>
              </a:rPr>
              <a:t>PC</a:t>
            </a:r>
            <a:r>
              <a:rPr lang="vi-VN" sz="3000" dirty="0">
                <a:latin typeface="Arial" panose="020B0604020202020204" pitchFamily="34" charset="0"/>
                <a:cs typeface="Arial" panose="020B0604020202020204" pitchFamily="34" charset="0"/>
              </a:rPr>
              <a:t> tác hại thuốc lá, rượu bia</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chất</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có</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cồn</a:t>
            </a:r>
            <a:endParaRPr lang="en-US" sz="3000" dirty="0">
              <a:latin typeface="Arial" panose="020B0604020202020204" pitchFamily="34" charset="0"/>
              <a:cs typeface="Arial" panose="020B0604020202020204" pitchFamily="34" charset="0"/>
            </a:endParaRPr>
          </a:p>
          <a:p>
            <a:pPr marL="385763" indent="-385763">
              <a:spcBef>
                <a:spcPts val="450"/>
              </a:spcBef>
              <a:spcAft>
                <a:spcPts val="450"/>
              </a:spcAft>
              <a:buFont typeface="+mj-lt"/>
              <a:buAutoNum type="arabicPeriod"/>
            </a:pPr>
            <a:r>
              <a:rPr lang="en-US" sz="3000" dirty="0">
                <a:latin typeface="Arial" panose="020B0604020202020204" pitchFamily="34" charset="0"/>
                <a:cs typeface="Arial" panose="020B0604020202020204" pitchFamily="34" charset="0"/>
              </a:rPr>
              <a:t>PC </a:t>
            </a:r>
            <a:r>
              <a:rPr lang="en-US" sz="3000" dirty="0" err="1">
                <a:latin typeface="Arial" panose="020B0604020202020204" pitchFamily="34" charset="0"/>
                <a:cs typeface="Arial" panose="020B0604020202020204" pitchFamily="34" charset="0"/>
              </a:rPr>
              <a:t>tác</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hại</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của</a:t>
            </a:r>
            <a:r>
              <a:rPr lang="en-US" sz="3000" dirty="0">
                <a:latin typeface="Arial" panose="020B0604020202020204" pitchFamily="34" charset="0"/>
                <a:cs typeface="Arial" panose="020B0604020202020204" pitchFamily="34" charset="0"/>
              </a:rPr>
              <a:t> ma </a:t>
            </a:r>
            <a:r>
              <a:rPr lang="en-US" sz="3000" dirty="0" err="1">
                <a:latin typeface="Arial" panose="020B0604020202020204" pitchFamily="34" charset="0"/>
                <a:cs typeface="Arial" panose="020B0604020202020204" pitchFamily="34" charset="0"/>
              </a:rPr>
              <a:t>túy</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trong</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trường</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học</a:t>
            </a:r>
            <a:endParaRPr lang="en-US" sz="3000" dirty="0">
              <a:latin typeface="Arial" panose="020B0604020202020204" pitchFamily="34" charset="0"/>
              <a:cs typeface="Arial" panose="020B0604020202020204" pitchFamily="34" charset="0"/>
            </a:endParaRPr>
          </a:p>
          <a:p>
            <a:pPr marL="385763" indent="-385763">
              <a:spcBef>
                <a:spcPts val="450"/>
              </a:spcBef>
              <a:spcAft>
                <a:spcPts val="450"/>
              </a:spcAft>
              <a:buFont typeface="+mj-lt"/>
              <a:buAutoNum type="arabicPeriod"/>
            </a:pPr>
            <a:r>
              <a:rPr lang="en-US" sz="3000" dirty="0" err="1">
                <a:latin typeface="Arial" panose="020B0604020202020204" pitchFamily="34" charset="0"/>
                <a:cs typeface="Arial" panose="020B0604020202020204" pitchFamily="34" charset="0"/>
              </a:rPr>
              <a:t>Hoạt</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động</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rèn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luyện</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thể</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lực</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trong</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trường</a:t>
            </a:r>
            <a:r>
              <a:rPr lang="en-US" sz="3000" dirty="0">
                <a:latin typeface="Arial" panose="020B0604020202020204" pitchFamily="34" charset="0"/>
                <a:cs typeface="Arial" panose="020B0604020202020204" pitchFamily="34" charset="0"/>
              </a:rPr>
              <a:t> </a:t>
            </a:r>
            <a:r>
              <a:rPr lang="en-US" sz="3000" dirty="0" err="1">
                <a:latin typeface="Arial" panose="020B0604020202020204" pitchFamily="34" charset="0"/>
                <a:cs typeface="Arial" panose="020B0604020202020204" pitchFamily="34" charset="0"/>
              </a:rPr>
              <a:t>học</a:t>
            </a:r>
            <a:endParaRPr lang="en-US" sz="30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29</a:t>
            </a:fld>
            <a:endParaRPr lang="en-US" dirty="0"/>
          </a:p>
        </p:txBody>
      </p:sp>
    </p:spTree>
    <p:extLst>
      <p:ext uri="{BB962C8B-B14F-4D97-AF65-F5344CB8AC3E}">
        <p14:creationId xmlns:p14="http://schemas.microsoft.com/office/powerpoint/2010/main" val="20073251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715962"/>
          </a:xfrm>
        </p:spPr>
        <p:txBody>
          <a:bodyPr>
            <a:normAutofit/>
          </a:bodyPr>
          <a:lstStyle/>
          <a:p>
            <a:r>
              <a:rPr lang="pt-BR" sz="3000" b="1" dirty="0" smtClean="0">
                <a:solidFill>
                  <a:srgbClr val="FF0000"/>
                </a:solidFill>
              </a:rPr>
              <a:t>KHÁI QUÁT THỰC TRẠNG</a:t>
            </a:r>
            <a:endParaRPr lang="en-US" sz="3000" dirty="0"/>
          </a:p>
        </p:txBody>
      </p:sp>
      <p:sp>
        <p:nvSpPr>
          <p:cNvPr id="3" name="Content Placeholder 2"/>
          <p:cNvSpPr>
            <a:spLocks noGrp="1"/>
          </p:cNvSpPr>
          <p:nvPr>
            <p:ph idx="1"/>
          </p:nvPr>
        </p:nvSpPr>
        <p:spPr>
          <a:xfrm>
            <a:off x="152400" y="838200"/>
            <a:ext cx="8686800" cy="5715000"/>
          </a:xfrm>
        </p:spPr>
        <p:txBody>
          <a:bodyPr>
            <a:noAutofit/>
          </a:bodyPr>
          <a:lstStyle/>
          <a:p>
            <a:pPr algn="just">
              <a:spcBef>
                <a:spcPts val="300"/>
              </a:spcBef>
              <a:spcAft>
                <a:spcPts val="300"/>
              </a:spcAft>
              <a:buClr>
                <a:srgbClr val="FF0000"/>
              </a:buClr>
              <a:buFont typeface="Wingdings" panose="05000000000000000000" pitchFamily="2" charset="2"/>
              <a:buChar char="Ø"/>
            </a:pPr>
            <a:r>
              <a:rPr lang="en-US" altLang="en-US" sz="2700" dirty="0" err="1" smtClean="0">
                <a:latin typeface="Arial" panose="020B0604020202020204" pitchFamily="34" charset="0"/>
                <a:cs typeface="Arial" panose="020B0604020202020204" pitchFamily="34" charset="0"/>
              </a:rPr>
              <a:t>Những</a:t>
            </a:r>
            <a:r>
              <a:rPr lang="en-US" altLang="en-US" sz="2700" dirty="0" smtClean="0">
                <a:latin typeface="Arial" panose="020B0604020202020204" pitchFamily="34" charset="0"/>
                <a:cs typeface="Arial" panose="020B0604020202020204" pitchFamily="34" charset="0"/>
              </a:rPr>
              <a:t> </a:t>
            </a:r>
            <a:r>
              <a:rPr lang="en-US" altLang="en-US" sz="2700" dirty="0" err="1" smtClean="0">
                <a:latin typeface="Arial" panose="020B0604020202020204" pitchFamily="34" charset="0"/>
                <a:cs typeface="Arial" panose="020B0604020202020204" pitchFamily="34" charset="0"/>
              </a:rPr>
              <a:t>năm</a:t>
            </a:r>
            <a:r>
              <a:rPr lang="en-US" altLang="en-US" sz="2700" dirty="0" smtClean="0">
                <a:latin typeface="Arial" panose="020B0604020202020204" pitchFamily="34" charset="0"/>
                <a:cs typeface="Arial" panose="020B0604020202020204" pitchFamily="34" charset="0"/>
              </a:rPr>
              <a:t> qua, </a:t>
            </a:r>
            <a:r>
              <a:rPr lang="en-US" altLang="en-US" sz="2700" dirty="0" err="1" smtClean="0">
                <a:latin typeface="Arial" panose="020B0604020202020204" pitchFamily="34" charset="0"/>
                <a:cs typeface="Arial" panose="020B0604020202020204" pitchFamily="34" charset="0"/>
              </a:rPr>
              <a:t>Bộ</a:t>
            </a:r>
            <a:r>
              <a:rPr lang="en-US" altLang="en-US" sz="2700" dirty="0" smtClean="0">
                <a:latin typeface="Arial" panose="020B0604020202020204" pitchFamily="34" charset="0"/>
                <a:cs typeface="Arial" panose="020B0604020202020204" pitchFamily="34" charset="0"/>
              </a:rPr>
              <a:t> GDĐT </a:t>
            </a:r>
            <a:r>
              <a:rPr lang="en-US" altLang="en-US" sz="2700" dirty="0" err="1" smtClean="0">
                <a:latin typeface="Arial" panose="020B0604020202020204" pitchFamily="34" charset="0"/>
                <a:cs typeface="Arial" panose="020B0604020202020204" pitchFamily="34" charset="0"/>
              </a:rPr>
              <a:t>và</a:t>
            </a:r>
            <a:r>
              <a:rPr lang="en-US" altLang="en-US" sz="2700" dirty="0" smtClean="0">
                <a:latin typeface="Arial" panose="020B0604020202020204" pitchFamily="34" charset="0"/>
                <a:cs typeface="Arial" panose="020B0604020202020204" pitchFamily="34" charset="0"/>
              </a:rPr>
              <a:t> </a:t>
            </a:r>
            <a:r>
              <a:rPr lang="en-US" altLang="en-US" sz="2700" dirty="0" err="1" smtClean="0">
                <a:latin typeface="Arial" panose="020B0604020202020204" pitchFamily="34" charset="0"/>
                <a:cs typeface="Arial" panose="020B0604020202020204" pitchFamily="34" charset="0"/>
              </a:rPr>
              <a:t>Bộ</a:t>
            </a:r>
            <a:r>
              <a:rPr lang="en-US" altLang="en-US" sz="2700" dirty="0" smtClean="0">
                <a:latin typeface="Arial" panose="020B0604020202020204" pitchFamily="34" charset="0"/>
                <a:cs typeface="Arial" panose="020B0604020202020204" pitchFamily="34" charset="0"/>
              </a:rPr>
              <a:t> Y </a:t>
            </a:r>
            <a:r>
              <a:rPr lang="en-US" altLang="en-US" sz="2700" dirty="0" err="1" smtClean="0">
                <a:latin typeface="Arial" panose="020B0604020202020204" pitchFamily="34" charset="0"/>
                <a:cs typeface="Arial" panose="020B0604020202020204" pitchFamily="34" charset="0"/>
              </a:rPr>
              <a:t>tế</a:t>
            </a:r>
            <a:r>
              <a:rPr lang="en-US" altLang="en-US" sz="2700" dirty="0" smtClean="0">
                <a:latin typeface="Arial" panose="020B0604020202020204" pitchFamily="34" charset="0"/>
                <a:cs typeface="Arial" panose="020B0604020202020204" pitchFamily="34" charset="0"/>
              </a:rPr>
              <a:t> </a:t>
            </a:r>
            <a:r>
              <a:rPr lang="en-US" altLang="en-US" sz="2700" dirty="0" err="1" smtClean="0">
                <a:latin typeface="Arial" panose="020B0604020202020204" pitchFamily="34" charset="0"/>
                <a:cs typeface="Arial" panose="020B0604020202020204" pitchFamily="34" charset="0"/>
              </a:rPr>
              <a:t>triển</a:t>
            </a:r>
            <a:r>
              <a:rPr lang="en-US" altLang="en-US" sz="2700" dirty="0" smtClean="0">
                <a:latin typeface="Arial" panose="020B0604020202020204" pitchFamily="34" charset="0"/>
                <a:cs typeface="Arial" panose="020B0604020202020204" pitchFamily="34" charset="0"/>
              </a:rPr>
              <a:t> </a:t>
            </a:r>
            <a:r>
              <a:rPr lang="en-US" altLang="en-US" sz="2700" dirty="0" err="1" smtClean="0">
                <a:latin typeface="Arial" panose="020B0604020202020204" pitchFamily="34" charset="0"/>
                <a:cs typeface="Arial" panose="020B0604020202020204" pitchFamily="34" charset="0"/>
              </a:rPr>
              <a:t>khai</a:t>
            </a:r>
            <a:r>
              <a:rPr lang="en-US" altLang="en-US" sz="2700" dirty="0" smtClean="0">
                <a:latin typeface="Arial" panose="020B0604020202020204" pitchFamily="34" charset="0"/>
                <a:cs typeface="Arial" panose="020B0604020202020204" pitchFamily="34" charset="0"/>
              </a:rPr>
              <a:t> </a:t>
            </a:r>
            <a:r>
              <a:rPr lang="en-US" altLang="en-US" sz="2700" dirty="0" err="1" smtClean="0">
                <a:latin typeface="Arial" panose="020B0604020202020204" pitchFamily="34" charset="0"/>
                <a:cs typeface="Arial" panose="020B0604020202020204" pitchFamily="34" charset="0"/>
              </a:rPr>
              <a:t>công</a:t>
            </a:r>
            <a:r>
              <a:rPr lang="en-US" altLang="en-US" sz="2700" dirty="0" smtClean="0">
                <a:latin typeface="Arial" panose="020B0604020202020204" pitchFamily="34" charset="0"/>
                <a:cs typeface="Arial" panose="020B0604020202020204" pitchFamily="34" charset="0"/>
              </a:rPr>
              <a:t> </a:t>
            </a:r>
            <a:r>
              <a:rPr lang="en-US" altLang="en-US" sz="2700" dirty="0" err="1" smtClean="0">
                <a:latin typeface="Arial" panose="020B0604020202020204" pitchFamily="34" charset="0"/>
                <a:cs typeface="Arial" panose="020B0604020202020204" pitchFamily="34" charset="0"/>
              </a:rPr>
              <a:t>tác</a:t>
            </a:r>
            <a:r>
              <a:rPr lang="en-US" altLang="en-US" sz="2700" dirty="0" smtClean="0">
                <a:latin typeface="Arial" panose="020B0604020202020204" pitchFamily="34" charset="0"/>
                <a:cs typeface="Arial" panose="020B0604020202020204" pitchFamily="34" charset="0"/>
              </a:rPr>
              <a:t> y </a:t>
            </a:r>
            <a:r>
              <a:rPr lang="en-US" altLang="en-US" sz="2700" dirty="0" err="1" smtClean="0">
                <a:latin typeface="Arial" panose="020B0604020202020204" pitchFamily="34" charset="0"/>
                <a:cs typeface="Arial" panose="020B0604020202020204" pitchFamily="34" charset="0"/>
              </a:rPr>
              <a:t>tế</a:t>
            </a:r>
            <a:r>
              <a:rPr lang="en-US" altLang="en-US" sz="2700" dirty="0" smtClean="0">
                <a:latin typeface="Arial" panose="020B0604020202020204" pitchFamily="34" charset="0"/>
                <a:cs typeface="Arial" panose="020B0604020202020204" pitchFamily="34" charset="0"/>
              </a:rPr>
              <a:t> </a:t>
            </a:r>
            <a:r>
              <a:rPr lang="en-US" altLang="en-US" sz="2700" dirty="0" err="1" smtClean="0">
                <a:latin typeface="Arial" panose="020B0604020202020204" pitchFamily="34" charset="0"/>
                <a:cs typeface="Arial" panose="020B0604020202020204" pitchFamily="34" charset="0"/>
              </a:rPr>
              <a:t>trường</a:t>
            </a:r>
            <a:r>
              <a:rPr lang="en-US" altLang="en-US" sz="2700" dirty="0" smtClean="0">
                <a:latin typeface="Arial" panose="020B0604020202020204" pitchFamily="34" charset="0"/>
                <a:cs typeface="Arial" panose="020B0604020202020204" pitchFamily="34" charset="0"/>
              </a:rPr>
              <a:t> </a:t>
            </a:r>
            <a:r>
              <a:rPr lang="en-US" altLang="en-US" sz="2700" dirty="0" err="1" smtClean="0">
                <a:latin typeface="Arial" panose="020B0604020202020204" pitchFamily="34" charset="0"/>
                <a:cs typeface="Arial" panose="020B0604020202020204" pitchFamily="34" charset="0"/>
              </a:rPr>
              <a:t>học</a:t>
            </a:r>
            <a:r>
              <a:rPr lang="en-US" altLang="en-US" sz="2700" dirty="0" smtClean="0">
                <a:latin typeface="Arial" panose="020B0604020202020204" pitchFamily="34" charset="0"/>
                <a:cs typeface="Arial" panose="020B0604020202020204" pitchFamily="34" charset="0"/>
              </a:rPr>
              <a:t> </a:t>
            </a:r>
            <a:r>
              <a:rPr lang="en-US" altLang="en-US" sz="2700" dirty="0" err="1" smtClean="0">
                <a:latin typeface="Arial" panose="020B0604020202020204" pitchFamily="34" charset="0"/>
                <a:cs typeface="Arial" panose="020B0604020202020204" pitchFamily="34" charset="0"/>
                <a:sym typeface="Wingdings" panose="05000000000000000000" pitchFamily="2" charset="2"/>
              </a:rPr>
              <a:t>đạt</a:t>
            </a:r>
            <a:r>
              <a:rPr lang="en-US" altLang="en-US" sz="2700" dirty="0" smtClean="0">
                <a:latin typeface="Arial" panose="020B0604020202020204" pitchFamily="34" charset="0"/>
                <a:cs typeface="Arial" panose="020B0604020202020204" pitchFamily="34" charset="0"/>
                <a:sym typeface="Wingdings" panose="05000000000000000000" pitchFamily="2" charset="2"/>
              </a:rPr>
              <a:t> </a:t>
            </a:r>
            <a:r>
              <a:rPr lang="en-US" altLang="en-US" sz="2700" dirty="0" err="1" smtClean="0">
                <a:latin typeface="Arial" panose="020B0604020202020204" pitchFamily="34" charset="0"/>
                <a:cs typeface="Arial" panose="020B0604020202020204" pitchFamily="34" charset="0"/>
                <a:sym typeface="Wingdings" panose="05000000000000000000" pitchFamily="2" charset="2"/>
              </a:rPr>
              <a:t>được</a:t>
            </a:r>
            <a:r>
              <a:rPr lang="en-US" altLang="en-US" sz="2700" dirty="0" smtClean="0">
                <a:latin typeface="Arial" panose="020B0604020202020204" pitchFamily="34" charset="0"/>
                <a:cs typeface="Arial" panose="020B0604020202020204" pitchFamily="34" charset="0"/>
                <a:sym typeface="Wingdings" panose="05000000000000000000" pitchFamily="2" charset="2"/>
              </a:rPr>
              <a:t> </a:t>
            </a:r>
            <a:r>
              <a:rPr lang="en-US" sz="2700" dirty="0" err="1" smtClean="0">
                <a:latin typeface="Arial" panose="020B0604020202020204" pitchFamily="34" charset="0"/>
                <a:cs typeface="Arial" panose="020B0604020202020204" pitchFamily="34" charset="0"/>
              </a:rPr>
              <a:t>kết</a:t>
            </a:r>
            <a:r>
              <a:rPr lang="en-US" sz="2700" dirty="0" smtClean="0">
                <a:latin typeface="Arial" panose="020B0604020202020204" pitchFamily="34" charset="0"/>
                <a:cs typeface="Arial" panose="020B0604020202020204" pitchFamily="34" charset="0"/>
              </a:rPr>
              <a:t> </a:t>
            </a:r>
            <a:r>
              <a:rPr lang="en-US" sz="2700" dirty="0" err="1" smtClean="0">
                <a:latin typeface="Arial" panose="020B0604020202020204" pitchFamily="34" charset="0"/>
                <a:cs typeface="Arial" panose="020B0604020202020204" pitchFamily="34" charset="0"/>
              </a:rPr>
              <a:t>quả</a:t>
            </a:r>
            <a:r>
              <a:rPr lang="en-US" sz="2700" dirty="0" smtClean="0">
                <a:latin typeface="Arial" panose="020B0604020202020204" pitchFamily="34" charset="0"/>
                <a:cs typeface="Arial" panose="020B0604020202020204" pitchFamily="34" charset="0"/>
              </a:rPr>
              <a:t> </a:t>
            </a:r>
            <a:r>
              <a:rPr lang="vi-VN" sz="2700" dirty="0" smtClean="0">
                <a:latin typeface="Arial" panose="020B0604020202020204" pitchFamily="34" charset="0"/>
                <a:cs typeface="Arial" panose="020B0604020202020204" pitchFamily="34" charset="0"/>
              </a:rPr>
              <a:t>đáng kể</a:t>
            </a:r>
            <a:r>
              <a:rPr lang="en-US" sz="2700" dirty="0" smtClean="0">
                <a:latin typeface="Arial" panose="020B0604020202020204" pitchFamily="34" charset="0"/>
                <a:cs typeface="Arial" panose="020B0604020202020204" pitchFamily="34" charset="0"/>
              </a:rPr>
              <a:t>.</a:t>
            </a:r>
          </a:p>
          <a:p>
            <a:pPr algn="just">
              <a:spcBef>
                <a:spcPts val="300"/>
              </a:spcBef>
              <a:spcAft>
                <a:spcPts val="300"/>
              </a:spcAft>
              <a:buClr>
                <a:srgbClr val="FF0000"/>
              </a:buClr>
              <a:buFont typeface="Wingdings" panose="05000000000000000000" pitchFamily="2" charset="2"/>
              <a:buChar char="Ø"/>
            </a:pPr>
            <a:r>
              <a:rPr lang="en-US" sz="2700" dirty="0" err="1">
                <a:latin typeface="Arial" panose="020B0604020202020204" pitchFamily="34" charset="0"/>
                <a:cs typeface="Arial" panose="020B0604020202020204" pitchFamily="34" charset="0"/>
              </a:rPr>
              <a:t>Thông</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tư</a:t>
            </a:r>
            <a:r>
              <a:rPr lang="en-US" sz="2700" dirty="0">
                <a:latin typeface="Arial" panose="020B0604020202020204" pitchFamily="34" charset="0"/>
                <a:cs typeface="Arial" panose="020B0604020202020204" pitchFamily="34" charset="0"/>
              </a:rPr>
              <a:t> </a:t>
            </a:r>
            <a:r>
              <a:rPr lang="en-US" sz="2700" dirty="0" err="1" smtClean="0">
                <a:latin typeface="Arial" panose="020B0604020202020204" pitchFamily="34" charset="0"/>
                <a:cs typeface="Arial" panose="020B0604020202020204" pitchFamily="34" charset="0"/>
              </a:rPr>
              <a:t>liên</a:t>
            </a:r>
            <a:r>
              <a:rPr lang="en-US" sz="2700" dirty="0" smtClean="0">
                <a:latin typeface="Arial" panose="020B0604020202020204" pitchFamily="34" charset="0"/>
                <a:cs typeface="Arial" panose="020B0604020202020204" pitchFamily="34" charset="0"/>
              </a:rPr>
              <a:t> </a:t>
            </a:r>
            <a:r>
              <a:rPr lang="en-US" sz="2700" dirty="0" err="1" smtClean="0">
                <a:latin typeface="Arial" panose="020B0604020202020204" pitchFamily="34" charset="0"/>
                <a:cs typeface="Arial" panose="020B0604020202020204" pitchFamily="34" charset="0"/>
              </a:rPr>
              <a:t>Bộ</a:t>
            </a:r>
            <a:r>
              <a:rPr lang="en-US" sz="2700" dirty="0" smtClean="0">
                <a:latin typeface="Arial" panose="020B0604020202020204" pitchFamily="34" charset="0"/>
                <a:cs typeface="Arial" panose="020B0604020202020204" pitchFamily="34" charset="0"/>
              </a:rPr>
              <a:t> </a:t>
            </a:r>
            <a:r>
              <a:rPr lang="en-US" sz="2700" dirty="0" err="1" smtClean="0">
                <a:latin typeface="Arial" panose="020B0604020202020204" pitchFamily="34" charset="0"/>
                <a:cs typeface="Arial" panose="020B0604020202020204" pitchFamily="34" charset="0"/>
              </a:rPr>
              <a:t>số</a:t>
            </a:r>
            <a:r>
              <a:rPr lang="en-US" sz="2700" dirty="0" smtClean="0">
                <a:latin typeface="Arial" panose="020B0604020202020204" pitchFamily="34" charset="0"/>
                <a:cs typeface="Arial" panose="020B0604020202020204" pitchFamily="34" charset="0"/>
              </a:rPr>
              <a:t> 03/2000/TTLT-BYT-BGDĐT </a:t>
            </a:r>
            <a:r>
              <a:rPr lang="en-US" sz="2700" dirty="0" err="1" smtClean="0">
                <a:latin typeface="Arial" panose="020B0604020202020204" pitchFamily="34" charset="0"/>
                <a:cs typeface="Arial" panose="020B0604020202020204" pitchFamily="34" charset="0"/>
              </a:rPr>
              <a:t>hướng</a:t>
            </a:r>
            <a:r>
              <a:rPr lang="en-US" sz="2700" dirty="0" smtClean="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dẫn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thực</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hiện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công</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tác</a:t>
            </a:r>
            <a:r>
              <a:rPr lang="en-US" sz="2700" dirty="0">
                <a:latin typeface="Arial" panose="020B0604020202020204" pitchFamily="34" charset="0"/>
                <a:cs typeface="Arial" panose="020B0604020202020204" pitchFamily="34" charset="0"/>
              </a:rPr>
              <a:t> </a:t>
            </a:r>
            <a:r>
              <a:rPr lang="en-US" sz="2700" dirty="0" smtClean="0">
                <a:latin typeface="Arial" panose="020B0604020202020204" pitchFamily="34" charset="0"/>
                <a:cs typeface="Arial" panose="020B0604020202020204" pitchFamily="34" charset="0"/>
              </a:rPr>
              <a:t>YTTH </a:t>
            </a:r>
            <a:r>
              <a:rPr lang="en-US" sz="2700" dirty="0" err="1">
                <a:latin typeface="Arial" panose="020B0604020202020204" pitchFamily="34" charset="0"/>
                <a:cs typeface="Arial" panose="020B0604020202020204" pitchFamily="34" charset="0"/>
              </a:rPr>
              <a:t>đã</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quy</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định</a:t>
            </a:r>
            <a:r>
              <a:rPr lang="en-US" sz="2700" dirty="0">
                <a:latin typeface="Arial" panose="020B0604020202020204" pitchFamily="34" charset="0"/>
                <a:cs typeface="Arial" panose="020B0604020202020204" pitchFamily="34" charset="0"/>
              </a:rPr>
              <a:t>: </a:t>
            </a:r>
            <a:endParaRPr lang="en-US" sz="2700" dirty="0" smtClean="0">
              <a:latin typeface="Arial" panose="020B0604020202020204" pitchFamily="34" charset="0"/>
              <a:cs typeface="Arial" panose="020B0604020202020204" pitchFamily="34" charset="0"/>
            </a:endParaRPr>
          </a:p>
          <a:p>
            <a:pPr lvl="1" algn="just">
              <a:spcBef>
                <a:spcPts val="300"/>
              </a:spcBef>
              <a:spcAft>
                <a:spcPts val="300"/>
              </a:spcAft>
              <a:buClr>
                <a:srgbClr val="FF0000"/>
              </a:buClr>
              <a:buFont typeface="Wingdings" panose="05000000000000000000" pitchFamily="2" charset="2"/>
              <a:buChar char="ü"/>
            </a:pPr>
            <a:r>
              <a:rPr lang="en-US" sz="2700" dirty="0" err="1" smtClean="0">
                <a:latin typeface="Arial" panose="020B0604020202020204" pitchFamily="34" charset="0"/>
                <a:cs typeface="Arial" panose="020B0604020202020204" pitchFamily="34" charset="0"/>
              </a:rPr>
              <a:t>Ngành</a:t>
            </a:r>
            <a:r>
              <a:rPr lang="en-US" sz="2700" dirty="0" smtClean="0">
                <a:latin typeface="Arial" panose="020B0604020202020204" pitchFamily="34" charset="0"/>
                <a:cs typeface="Arial" panose="020B0604020202020204" pitchFamily="34" charset="0"/>
              </a:rPr>
              <a:t> GD: </a:t>
            </a:r>
            <a:r>
              <a:rPr lang="en-US" sz="2700" dirty="0" err="1" smtClean="0">
                <a:latin typeface="Arial" panose="020B0604020202020204" pitchFamily="34" charset="0"/>
                <a:cs typeface="Arial" panose="020B0604020202020204" pitchFamily="34" charset="0"/>
              </a:rPr>
              <a:t>tổ</a:t>
            </a:r>
            <a:r>
              <a:rPr lang="en-US" sz="2700" dirty="0" smtClean="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chức</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thực</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hiện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hoạt</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động</a:t>
            </a:r>
            <a:r>
              <a:rPr lang="en-US" sz="2700" dirty="0">
                <a:latin typeface="Arial" panose="020B0604020202020204" pitchFamily="34" charset="0"/>
                <a:cs typeface="Arial" panose="020B0604020202020204" pitchFamily="34" charset="0"/>
              </a:rPr>
              <a:t> </a:t>
            </a:r>
            <a:r>
              <a:rPr lang="en-US" sz="2700" dirty="0" smtClean="0">
                <a:latin typeface="Arial" panose="020B0604020202020204" pitchFamily="34" charset="0"/>
                <a:cs typeface="Arial" panose="020B0604020202020204" pitchFamily="34" charset="0"/>
              </a:rPr>
              <a:t>YTTH</a:t>
            </a:r>
            <a:endParaRPr lang="en-US" sz="2700" dirty="0">
              <a:latin typeface="Arial" panose="020B0604020202020204" pitchFamily="34" charset="0"/>
              <a:cs typeface="Arial" panose="020B0604020202020204" pitchFamily="34" charset="0"/>
            </a:endParaRPr>
          </a:p>
          <a:p>
            <a:pPr lvl="1" algn="just">
              <a:spcBef>
                <a:spcPts val="300"/>
              </a:spcBef>
              <a:spcAft>
                <a:spcPts val="300"/>
              </a:spcAft>
              <a:buClr>
                <a:srgbClr val="FF0000"/>
              </a:buClr>
              <a:buFont typeface="Wingdings" panose="05000000000000000000" pitchFamily="2" charset="2"/>
              <a:buChar char="ü"/>
            </a:pPr>
            <a:r>
              <a:rPr lang="en-US" sz="2700" dirty="0" err="1" smtClean="0">
                <a:latin typeface="Arial" panose="020B0604020202020204" pitchFamily="34" charset="0"/>
                <a:cs typeface="Arial" panose="020B0604020202020204" pitchFamily="34" charset="0"/>
              </a:rPr>
              <a:t>Ngành</a:t>
            </a:r>
            <a:r>
              <a:rPr lang="en-US" sz="2700" dirty="0" smtClean="0">
                <a:latin typeface="Arial" panose="020B0604020202020204" pitchFamily="34" charset="0"/>
                <a:cs typeface="Arial" panose="020B0604020202020204" pitchFamily="34" charset="0"/>
              </a:rPr>
              <a:t> </a:t>
            </a:r>
            <a:r>
              <a:rPr lang="en-US" sz="2700" dirty="0">
                <a:latin typeface="Arial" panose="020B0604020202020204" pitchFamily="34" charset="0"/>
                <a:cs typeface="Arial" panose="020B0604020202020204" pitchFamily="34" charset="0"/>
              </a:rPr>
              <a:t>Y </a:t>
            </a:r>
            <a:r>
              <a:rPr lang="en-US" sz="2700" dirty="0" err="1" smtClean="0">
                <a:latin typeface="Arial" panose="020B0604020202020204" pitchFamily="34" charset="0"/>
                <a:cs typeface="Arial" panose="020B0604020202020204" pitchFamily="34" charset="0"/>
              </a:rPr>
              <a:t>tế</a:t>
            </a:r>
            <a:r>
              <a:rPr lang="en-US" sz="2700" dirty="0" smtClean="0">
                <a:latin typeface="Arial" panose="020B0604020202020204" pitchFamily="34" charset="0"/>
                <a:cs typeface="Arial" panose="020B0604020202020204" pitchFamily="34" charset="0"/>
              </a:rPr>
              <a:t>: </a:t>
            </a:r>
            <a:r>
              <a:rPr lang="en-US" sz="2700" dirty="0" err="1" smtClean="0">
                <a:latin typeface="Arial" panose="020B0604020202020204" pitchFamily="34" charset="0"/>
                <a:cs typeface="Arial" panose="020B0604020202020204" pitchFamily="34" charset="0"/>
              </a:rPr>
              <a:t>hướng</a:t>
            </a:r>
            <a:r>
              <a:rPr lang="en-US" sz="2700" dirty="0" smtClean="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dẫn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hỗ</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trợ</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chuyên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môn</a:t>
            </a:r>
            <a:r>
              <a:rPr lang="en-US" sz="2700" dirty="0">
                <a:latin typeface="Arial" panose="020B0604020202020204" pitchFamily="34" charset="0"/>
                <a:cs typeface="Arial" panose="020B0604020202020204" pitchFamily="34" charset="0"/>
              </a:rPr>
              <a:t> </a:t>
            </a:r>
            <a:r>
              <a:rPr lang="en-US" sz="2700" dirty="0" smtClean="0">
                <a:latin typeface="Arial" panose="020B0604020202020204" pitchFamily="34" charset="0"/>
                <a:cs typeface="Arial" panose="020B0604020202020204" pitchFamily="34" charset="0"/>
              </a:rPr>
              <a:t>YTTH </a:t>
            </a:r>
          </a:p>
          <a:p>
            <a:pPr lvl="1" algn="just">
              <a:spcBef>
                <a:spcPts val="300"/>
              </a:spcBef>
              <a:spcAft>
                <a:spcPts val="300"/>
              </a:spcAft>
              <a:buClr>
                <a:srgbClr val="FF0000"/>
              </a:buClr>
              <a:buFont typeface="Wingdings" panose="05000000000000000000" pitchFamily="2" charset="2"/>
              <a:buChar char="ü"/>
            </a:pPr>
            <a:r>
              <a:rPr lang="en-US" sz="2700" dirty="0" smtClean="0">
                <a:latin typeface="Arial" panose="020B0604020202020204" pitchFamily="34" charset="0"/>
                <a:cs typeface="Arial" panose="020B0604020202020204" pitchFamily="34" charset="0"/>
              </a:rPr>
              <a:t>UBND </a:t>
            </a:r>
            <a:r>
              <a:rPr lang="en-US" sz="2700" dirty="0" err="1" smtClean="0">
                <a:latin typeface="Arial" panose="020B0604020202020204" pitchFamily="34" charset="0"/>
                <a:cs typeface="Arial" panose="020B0604020202020204" pitchFamily="34" charset="0"/>
              </a:rPr>
              <a:t>các</a:t>
            </a:r>
            <a:r>
              <a:rPr lang="en-US" sz="2700" dirty="0" smtClean="0">
                <a:latin typeface="Arial" panose="020B0604020202020204" pitchFamily="34" charset="0"/>
                <a:cs typeface="Arial" panose="020B0604020202020204" pitchFamily="34" charset="0"/>
              </a:rPr>
              <a:t> </a:t>
            </a:r>
            <a:r>
              <a:rPr lang="en-US" sz="2700" dirty="0" err="1" smtClean="0">
                <a:latin typeface="Arial" panose="020B0604020202020204" pitchFamily="34" charset="0"/>
                <a:cs typeface="Arial" panose="020B0604020202020204" pitchFamily="34" charset="0"/>
              </a:rPr>
              <a:t>cấp</a:t>
            </a:r>
            <a:r>
              <a:rPr lang="en-US" sz="2700" dirty="0" smtClean="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hỗ</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trợ</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thúc</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đẩy</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các</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hoạt</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động</a:t>
            </a:r>
            <a:r>
              <a:rPr lang="en-US" sz="2700" dirty="0">
                <a:latin typeface="Arial" panose="020B0604020202020204" pitchFamily="34" charset="0"/>
                <a:cs typeface="Arial" panose="020B0604020202020204" pitchFamily="34" charset="0"/>
              </a:rPr>
              <a:t>. </a:t>
            </a:r>
            <a:endParaRPr lang="en-US" sz="2700" dirty="0" smtClean="0">
              <a:latin typeface="Arial" panose="020B0604020202020204" pitchFamily="34" charset="0"/>
              <a:cs typeface="Arial" panose="020B0604020202020204" pitchFamily="34" charset="0"/>
            </a:endParaRPr>
          </a:p>
          <a:p>
            <a:pPr marL="457200" lvl="1" indent="0" algn="just">
              <a:spcBef>
                <a:spcPts val="300"/>
              </a:spcBef>
              <a:spcAft>
                <a:spcPts val="300"/>
              </a:spcAft>
              <a:buNone/>
            </a:pPr>
            <a:r>
              <a:rPr lang="en-US" sz="2700" dirty="0" err="1" smtClean="0">
                <a:latin typeface="Arial" panose="020B0604020202020204" pitchFamily="34" charset="0"/>
                <a:cs typeface="Arial" panose="020B0604020202020204" pitchFamily="34" charset="0"/>
              </a:rPr>
              <a:t>Đây</a:t>
            </a:r>
            <a:r>
              <a:rPr lang="en-US" sz="2700" dirty="0" smtClean="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cũng</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là</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mô</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hình</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quản</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lý</a:t>
            </a:r>
            <a:r>
              <a:rPr lang="en-US" sz="2700" dirty="0">
                <a:latin typeface="Arial" panose="020B0604020202020204" pitchFamily="34" charset="0"/>
                <a:cs typeface="Arial" panose="020B0604020202020204" pitchFamily="34" charset="0"/>
              </a:rPr>
              <a:t> </a:t>
            </a:r>
            <a:r>
              <a:rPr lang="en-US" sz="2700" dirty="0" smtClean="0">
                <a:latin typeface="Arial" panose="020B0604020202020204" pitchFamily="34" charset="0"/>
                <a:cs typeface="Arial" panose="020B0604020202020204" pitchFamily="34" charset="0"/>
              </a:rPr>
              <a:t>CTYTTH </a:t>
            </a:r>
            <a:r>
              <a:rPr lang="en-US" sz="2700" dirty="0" err="1" smtClean="0">
                <a:latin typeface="Arial" panose="020B0604020202020204" pitchFamily="34" charset="0"/>
                <a:cs typeface="Arial" panose="020B0604020202020204" pitchFamily="34" charset="0"/>
              </a:rPr>
              <a:t>hiện</a:t>
            </a:r>
            <a:r>
              <a:rPr lang="en-US" sz="2700" dirty="0" smtClean="0">
                <a:latin typeface="Arial" panose="020B0604020202020204" pitchFamily="34" charset="0"/>
                <a:cs typeface="Arial" panose="020B0604020202020204" pitchFamily="34" charset="0"/>
              </a:rPr>
              <a:t> nay.</a:t>
            </a:r>
          </a:p>
          <a:p>
            <a:pPr algn="just">
              <a:spcBef>
                <a:spcPts val="300"/>
              </a:spcBef>
              <a:spcAft>
                <a:spcPts val="300"/>
              </a:spcAft>
              <a:buClr>
                <a:srgbClr val="FF0000"/>
              </a:buClr>
              <a:buFont typeface="Wingdings" panose="05000000000000000000" pitchFamily="2" charset="2"/>
              <a:buChar char="Ø"/>
            </a:pPr>
            <a:r>
              <a:rPr lang="en-US" sz="2700" dirty="0" err="1">
                <a:latin typeface="Arial" panose="020B0604020202020204" pitchFamily="34" charset="0"/>
                <a:cs typeface="Arial" panose="020B0604020202020204" pitchFamily="34" charset="0"/>
              </a:rPr>
              <a:t>Năm</a:t>
            </a:r>
            <a:r>
              <a:rPr lang="en-US" sz="2700" dirty="0">
                <a:latin typeface="Arial" panose="020B0604020202020204" pitchFamily="34" charset="0"/>
                <a:cs typeface="Arial" panose="020B0604020202020204" pitchFamily="34" charset="0"/>
              </a:rPr>
              <a:t> 2006, </a:t>
            </a:r>
            <a:r>
              <a:rPr lang="en-US" sz="2700" dirty="0" err="1">
                <a:latin typeface="Arial" panose="020B0604020202020204" pitchFamily="34" charset="0"/>
                <a:cs typeface="Arial" panose="020B0604020202020204" pitchFamily="34" charset="0"/>
              </a:rPr>
              <a:t>Thủ</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tướng</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Chính</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phủ</a:t>
            </a:r>
            <a:r>
              <a:rPr lang="en-US" sz="2700" dirty="0">
                <a:latin typeface="Arial" panose="020B0604020202020204" pitchFamily="34" charset="0"/>
                <a:cs typeface="Arial" panose="020B0604020202020204" pitchFamily="34" charset="0"/>
              </a:rPr>
              <a:t> </a:t>
            </a:r>
            <a:r>
              <a:rPr lang="en-US" sz="2700" dirty="0" smtClean="0">
                <a:latin typeface="Arial" panose="020B0604020202020204" pitchFamily="34" charset="0"/>
                <a:cs typeface="Arial" panose="020B0604020202020204" pitchFamily="34" charset="0"/>
              </a:rPr>
              <a:t>ban </a:t>
            </a:r>
            <a:r>
              <a:rPr lang="en-US" sz="2700" dirty="0" err="1">
                <a:latin typeface="Arial" panose="020B0604020202020204" pitchFamily="34" charset="0"/>
                <a:cs typeface="Arial" panose="020B0604020202020204" pitchFamily="34" charset="0"/>
              </a:rPr>
              <a:t>hành</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Chỉ</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thị</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số</a:t>
            </a:r>
            <a:r>
              <a:rPr lang="en-US" sz="2700" dirty="0">
                <a:latin typeface="Arial" panose="020B0604020202020204" pitchFamily="34" charset="0"/>
                <a:cs typeface="Arial" panose="020B0604020202020204" pitchFamily="34" charset="0"/>
              </a:rPr>
              <a:t> 23/2006/CT-</a:t>
            </a:r>
            <a:r>
              <a:rPr lang="en-US" sz="2700" dirty="0" err="1">
                <a:latin typeface="Arial" panose="020B0604020202020204" pitchFamily="34" charset="0"/>
                <a:cs typeface="Arial" panose="020B0604020202020204" pitchFamily="34" charset="0"/>
              </a:rPr>
              <a:t>TTg</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về</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việc</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tăng</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cường</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công</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tác</a:t>
            </a:r>
            <a:r>
              <a:rPr lang="en-US" sz="2700" dirty="0">
                <a:latin typeface="Arial" panose="020B0604020202020204" pitchFamily="34" charset="0"/>
                <a:cs typeface="Arial" panose="020B0604020202020204" pitchFamily="34" charset="0"/>
              </a:rPr>
              <a:t> y </a:t>
            </a:r>
            <a:r>
              <a:rPr lang="en-US" sz="2700" dirty="0" err="1">
                <a:latin typeface="Arial" panose="020B0604020202020204" pitchFamily="34" charset="0"/>
                <a:cs typeface="Arial" panose="020B0604020202020204" pitchFamily="34" charset="0"/>
              </a:rPr>
              <a:t>tế</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trong</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các</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trường</a:t>
            </a:r>
            <a:r>
              <a:rPr lang="en-US" sz="2700" dirty="0">
                <a:latin typeface="Arial" panose="020B0604020202020204" pitchFamily="34" charset="0"/>
                <a:cs typeface="Arial" panose="020B0604020202020204" pitchFamily="34" charset="0"/>
              </a:rPr>
              <a:t> </a:t>
            </a:r>
            <a:r>
              <a:rPr lang="en-US" sz="2700" dirty="0" err="1" smtClean="0">
                <a:latin typeface="Arial" panose="020B0604020202020204" pitchFamily="34" charset="0"/>
                <a:cs typeface="Arial" panose="020B0604020202020204" pitchFamily="34" charset="0"/>
              </a:rPr>
              <a:t>học</a:t>
            </a:r>
            <a:r>
              <a:rPr lang="en-US" sz="2700" dirty="0" smtClean="0">
                <a:latin typeface="Arial" panose="020B0604020202020204" pitchFamily="34" charset="0"/>
                <a:cs typeface="Arial" panose="020B0604020202020204" pitchFamily="34" charset="0"/>
              </a:rPr>
              <a:t>, </a:t>
            </a:r>
            <a:r>
              <a:rPr lang="en-US" sz="2700" dirty="0" err="1" smtClean="0">
                <a:latin typeface="Arial" panose="020B0604020202020204" pitchFamily="34" charset="0"/>
                <a:cs typeface="Arial" panose="020B0604020202020204" pitchFamily="34" charset="0"/>
              </a:rPr>
              <a:t>trong</a:t>
            </a:r>
            <a:r>
              <a:rPr lang="en-US" sz="2700" dirty="0" smtClean="0">
                <a:latin typeface="Arial" panose="020B0604020202020204" pitchFamily="34" charset="0"/>
                <a:cs typeface="Arial" panose="020B0604020202020204" pitchFamily="34" charset="0"/>
              </a:rPr>
              <a:t> </a:t>
            </a:r>
            <a:r>
              <a:rPr lang="en-US" sz="2700" dirty="0" err="1" smtClean="0">
                <a:latin typeface="Arial" panose="020B0604020202020204" pitchFamily="34" charset="0"/>
                <a:cs typeface="Arial" panose="020B0604020202020204" pitchFamily="34" charset="0"/>
              </a:rPr>
              <a:t>đó</a:t>
            </a:r>
            <a:r>
              <a:rPr lang="en-US" sz="2700" dirty="0" smtClean="0">
                <a:latin typeface="Arial" panose="020B0604020202020204" pitchFamily="34" charset="0"/>
                <a:cs typeface="Arial" panose="020B0604020202020204" pitchFamily="34" charset="0"/>
              </a:rPr>
              <a:t>, </a:t>
            </a:r>
            <a:r>
              <a:rPr lang="en-US" sz="2700" dirty="0" err="1" smtClean="0">
                <a:latin typeface="Arial" panose="020B0604020202020204" pitchFamily="34" charset="0"/>
                <a:cs typeface="Arial" panose="020B0604020202020204" pitchFamily="34" charset="0"/>
              </a:rPr>
              <a:t>giao</a:t>
            </a:r>
            <a:r>
              <a:rPr lang="en-US" sz="2700" dirty="0" smtClean="0">
                <a:latin typeface="Arial" panose="020B0604020202020204" pitchFamily="34" charset="0"/>
                <a:cs typeface="Arial" panose="020B0604020202020204" pitchFamily="34" charset="0"/>
              </a:rPr>
              <a:t> </a:t>
            </a:r>
            <a:r>
              <a:rPr lang="en-US" sz="2700" dirty="0" err="1" smtClean="0">
                <a:latin typeface="Arial" panose="020B0604020202020204" pitchFamily="34" charset="0"/>
                <a:cs typeface="Arial" panose="020B0604020202020204" pitchFamily="34" charset="0"/>
              </a:rPr>
              <a:t>Bộ</a:t>
            </a:r>
            <a:r>
              <a:rPr lang="en-US" sz="2700" dirty="0" smtClean="0">
                <a:latin typeface="Arial" panose="020B0604020202020204" pitchFamily="34" charset="0"/>
                <a:cs typeface="Arial" panose="020B0604020202020204" pitchFamily="34" charset="0"/>
              </a:rPr>
              <a:t> </a:t>
            </a:r>
            <a:r>
              <a:rPr lang="en-US" sz="2700" dirty="0">
                <a:latin typeface="Arial" panose="020B0604020202020204" pitchFamily="34" charset="0"/>
                <a:cs typeface="Arial" panose="020B0604020202020204" pitchFamily="34" charset="0"/>
              </a:rPr>
              <a:t>Y </a:t>
            </a:r>
            <a:r>
              <a:rPr lang="en-US" sz="2700" dirty="0" err="1">
                <a:latin typeface="Arial" panose="020B0604020202020204" pitchFamily="34" charset="0"/>
                <a:cs typeface="Arial" panose="020B0604020202020204" pitchFamily="34" charset="0"/>
              </a:rPr>
              <a:t>tế</a:t>
            </a:r>
            <a:r>
              <a:rPr lang="en-US" sz="2700" dirty="0">
                <a:latin typeface="Arial" panose="020B0604020202020204" pitchFamily="34" charset="0"/>
                <a:cs typeface="Arial" panose="020B0604020202020204" pitchFamily="34" charset="0"/>
              </a:rPr>
              <a:t> </a:t>
            </a:r>
            <a:r>
              <a:rPr lang="en-US" sz="2700" dirty="0" err="1" smtClean="0">
                <a:latin typeface="Arial" panose="020B0604020202020204" pitchFamily="34" charset="0"/>
                <a:cs typeface="Arial" panose="020B0604020202020204" pitchFamily="34" charset="0"/>
              </a:rPr>
              <a:t>xây</a:t>
            </a:r>
            <a:r>
              <a:rPr lang="en-US" sz="2700" dirty="0" smtClean="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dựng</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sửa</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đổi</a:t>
            </a:r>
            <a:r>
              <a:rPr lang="en-US" sz="2700" dirty="0">
                <a:latin typeface="Arial" panose="020B0604020202020204" pitchFamily="34" charset="0"/>
                <a:cs typeface="Arial" panose="020B0604020202020204" pitchFamily="34" charset="0"/>
              </a:rPr>
              <a:t>, </a:t>
            </a:r>
            <a:r>
              <a:rPr lang="en-US" sz="2700" dirty="0" err="1">
                <a:latin typeface="Arial" panose="020B0604020202020204" pitchFamily="34" charset="0"/>
                <a:cs typeface="Arial" panose="020B0604020202020204" pitchFamily="34" charset="0"/>
              </a:rPr>
              <a:t>bổ</a:t>
            </a:r>
            <a:r>
              <a:rPr lang="en-US" sz="2700" dirty="0">
                <a:latin typeface="Arial" panose="020B0604020202020204" pitchFamily="34" charset="0"/>
                <a:cs typeface="Arial" panose="020B0604020202020204" pitchFamily="34" charset="0"/>
              </a:rPr>
              <a:t> sung </a:t>
            </a:r>
            <a:r>
              <a:rPr lang="en-US" sz="2700" dirty="0" smtClean="0">
                <a:latin typeface="Arial" panose="020B0604020202020204" pitchFamily="34" charset="0"/>
                <a:cs typeface="Arial" panose="020B0604020202020204" pitchFamily="34" charset="0"/>
              </a:rPr>
              <a:t>VBQPPL </a:t>
            </a:r>
            <a:r>
              <a:rPr lang="en-US" sz="2700" dirty="0" err="1" smtClean="0">
                <a:latin typeface="Arial" panose="020B0604020202020204" pitchFamily="34" charset="0"/>
                <a:cs typeface="Arial" panose="020B0604020202020204" pitchFamily="34" charset="0"/>
              </a:rPr>
              <a:t>về</a:t>
            </a:r>
            <a:r>
              <a:rPr lang="en-US" sz="2700" dirty="0" smtClean="0">
                <a:latin typeface="Arial" panose="020B0604020202020204" pitchFamily="34" charset="0"/>
                <a:cs typeface="Arial" panose="020B0604020202020204" pitchFamily="34" charset="0"/>
              </a:rPr>
              <a:t> YTTH</a:t>
            </a:r>
            <a:endParaRPr lang="en-US" altLang="en-US" sz="27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842001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915400" cy="4000500"/>
          </a:xfrm>
        </p:spPr>
        <p:txBody>
          <a:bodyPr>
            <a:noAutofit/>
          </a:bodyPr>
          <a:lstStyle/>
          <a:p>
            <a:pPr marL="0" indent="0" algn="ctr">
              <a:spcBef>
                <a:spcPts val="0"/>
              </a:spcBef>
              <a:buNone/>
            </a:pPr>
            <a:r>
              <a:rPr lang="vi-VN" sz="3000" b="1" dirty="0">
                <a:solidFill>
                  <a:srgbClr val="FF0000"/>
                </a:solidFill>
              </a:rPr>
              <a:t>Học phần 5</a:t>
            </a:r>
            <a:endParaRPr lang="en-US" sz="3000" b="1" dirty="0">
              <a:solidFill>
                <a:srgbClr val="FF0000"/>
              </a:solidFill>
            </a:endParaRPr>
          </a:p>
          <a:p>
            <a:pPr marL="0" indent="0" algn="ctr">
              <a:spcBef>
                <a:spcPts val="0"/>
              </a:spcBef>
              <a:buNone/>
            </a:pPr>
            <a:r>
              <a:rPr lang="en-US" sz="3000" b="1" dirty="0" err="1">
                <a:solidFill>
                  <a:srgbClr val="FF0000"/>
                </a:solidFill>
              </a:rPr>
              <a:t>Phòng</a:t>
            </a:r>
            <a:r>
              <a:rPr lang="en-US" sz="3000" b="1" dirty="0">
                <a:solidFill>
                  <a:srgbClr val="FF0000"/>
                </a:solidFill>
              </a:rPr>
              <a:t>, </a:t>
            </a:r>
            <a:r>
              <a:rPr lang="en-US" sz="3000" b="1" dirty="0" err="1">
                <a:solidFill>
                  <a:srgbClr val="FF0000"/>
                </a:solidFill>
              </a:rPr>
              <a:t>chống</a:t>
            </a:r>
            <a:r>
              <a:rPr lang="en-US" sz="3000" b="1" dirty="0">
                <a:solidFill>
                  <a:srgbClr val="FF0000"/>
                </a:solidFill>
              </a:rPr>
              <a:t> tai </a:t>
            </a:r>
            <a:r>
              <a:rPr lang="en-US" sz="3000" b="1" dirty="0" err="1">
                <a:solidFill>
                  <a:srgbClr val="FF0000"/>
                </a:solidFill>
              </a:rPr>
              <a:t>nạn</a:t>
            </a:r>
            <a:r>
              <a:rPr lang="en-US" sz="3000" b="1" dirty="0">
                <a:solidFill>
                  <a:srgbClr val="FF0000"/>
                </a:solidFill>
              </a:rPr>
              <a:t> </a:t>
            </a:r>
            <a:r>
              <a:rPr lang="en-US" sz="3000" b="1" dirty="0" err="1">
                <a:solidFill>
                  <a:srgbClr val="FF0000"/>
                </a:solidFill>
              </a:rPr>
              <a:t>thương</a:t>
            </a:r>
            <a:r>
              <a:rPr lang="en-US" sz="3000" b="1" dirty="0">
                <a:solidFill>
                  <a:srgbClr val="FF0000"/>
                </a:solidFill>
              </a:rPr>
              <a:t> </a:t>
            </a:r>
            <a:r>
              <a:rPr lang="en-US" sz="3000" b="1" dirty="0" err="1">
                <a:solidFill>
                  <a:srgbClr val="FF0000"/>
                </a:solidFill>
              </a:rPr>
              <a:t>tích</a:t>
            </a:r>
            <a:r>
              <a:rPr lang="en-US" sz="3000" b="1" dirty="0">
                <a:solidFill>
                  <a:srgbClr val="FF0000"/>
                </a:solidFill>
              </a:rPr>
              <a:t> </a:t>
            </a:r>
            <a:r>
              <a:rPr lang="en-US" sz="3000" b="1" dirty="0" err="1">
                <a:solidFill>
                  <a:srgbClr val="FF0000"/>
                </a:solidFill>
              </a:rPr>
              <a:t>và</a:t>
            </a:r>
            <a:r>
              <a:rPr lang="en-US" sz="3000" b="1" dirty="0">
                <a:solidFill>
                  <a:srgbClr val="FF0000"/>
                </a:solidFill>
              </a:rPr>
              <a:t> </a:t>
            </a:r>
            <a:r>
              <a:rPr lang="en-US" sz="3000" b="1" dirty="0" err="1">
                <a:solidFill>
                  <a:srgbClr val="FF0000"/>
                </a:solidFill>
              </a:rPr>
              <a:t>sơ</a:t>
            </a:r>
            <a:r>
              <a:rPr lang="en-US" sz="3000" b="1" dirty="0">
                <a:solidFill>
                  <a:srgbClr val="FF0000"/>
                </a:solidFill>
              </a:rPr>
              <a:t> </a:t>
            </a:r>
            <a:r>
              <a:rPr lang="en-US" sz="3000" b="1" dirty="0" err="1">
                <a:solidFill>
                  <a:srgbClr val="FF0000"/>
                </a:solidFill>
              </a:rPr>
              <a:t>cấp</a:t>
            </a:r>
            <a:r>
              <a:rPr lang="en-US" sz="3000" b="1" dirty="0">
                <a:solidFill>
                  <a:srgbClr val="FF0000"/>
                </a:solidFill>
              </a:rPr>
              <a:t> </a:t>
            </a:r>
            <a:r>
              <a:rPr lang="en-US" sz="3000" b="1" dirty="0" err="1">
                <a:solidFill>
                  <a:srgbClr val="FF0000"/>
                </a:solidFill>
              </a:rPr>
              <a:t>cứu</a:t>
            </a:r>
            <a:r>
              <a:rPr lang="en-US" sz="3000" b="1" dirty="0">
                <a:solidFill>
                  <a:srgbClr val="FF0000"/>
                </a:solidFill>
              </a:rPr>
              <a:t> ban </a:t>
            </a:r>
            <a:r>
              <a:rPr lang="en-US" sz="3000" b="1" dirty="0" err="1">
                <a:solidFill>
                  <a:srgbClr val="FF0000"/>
                </a:solidFill>
              </a:rPr>
              <a:t>đầu</a:t>
            </a:r>
            <a:endParaRPr lang="en-US" sz="3000" b="1" dirty="0">
              <a:solidFill>
                <a:srgbClr val="FF0000"/>
              </a:solidFill>
            </a:endParaRPr>
          </a:p>
          <a:p>
            <a:pPr marL="0" indent="0" algn="ctr">
              <a:spcBef>
                <a:spcPts val="0"/>
              </a:spcBef>
              <a:buNone/>
            </a:pPr>
            <a:endParaRPr lang="en-US" sz="1875" dirty="0">
              <a:solidFill>
                <a:srgbClr val="FF0000"/>
              </a:solidFill>
            </a:endParaRPr>
          </a:p>
          <a:p>
            <a:pPr marL="0" indent="0">
              <a:spcBef>
                <a:spcPts val="0"/>
              </a:spcBef>
              <a:buNone/>
            </a:pPr>
            <a:r>
              <a:rPr lang="en-US" sz="2300" dirty="0">
                <a:latin typeface="Arial" panose="020B0604020202020204" pitchFamily="34" charset="0"/>
                <a:cs typeface="Arial" panose="020B0604020202020204" pitchFamily="34" charset="0"/>
              </a:rPr>
              <a:t>1. </a:t>
            </a:r>
            <a:r>
              <a:rPr lang="en-US" sz="2300" b="1" i="1" dirty="0" err="1">
                <a:solidFill>
                  <a:srgbClr val="FF0000"/>
                </a:solidFill>
                <a:latin typeface="Arial" panose="020B0604020202020204" pitchFamily="34" charset="0"/>
                <a:cs typeface="Arial" panose="020B0604020202020204" pitchFamily="34" charset="0"/>
              </a:rPr>
              <a:t>Khái</a:t>
            </a:r>
            <a:r>
              <a:rPr lang="en-US" sz="2300" b="1" i="1" dirty="0">
                <a:solidFill>
                  <a:srgbClr val="FF0000"/>
                </a:solidFill>
                <a:latin typeface="Arial" panose="020B0604020202020204" pitchFamily="34" charset="0"/>
                <a:cs typeface="Arial" panose="020B0604020202020204" pitchFamily="34" charset="0"/>
              </a:rPr>
              <a:t> </a:t>
            </a:r>
            <a:r>
              <a:rPr lang="en-US" sz="2300" b="1" i="1" dirty="0" err="1">
                <a:solidFill>
                  <a:srgbClr val="FF0000"/>
                </a:solidFill>
                <a:latin typeface="Arial" panose="020B0604020202020204" pitchFamily="34" charset="0"/>
                <a:cs typeface="Arial" panose="020B0604020202020204" pitchFamily="34" charset="0"/>
              </a:rPr>
              <a:t>niệm</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cơ</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bản</a:t>
            </a:r>
            <a:r>
              <a:rPr lang="en-US" sz="2300" dirty="0">
                <a:latin typeface="Arial" panose="020B0604020202020204" pitchFamily="34" charset="0"/>
                <a:cs typeface="Arial" panose="020B0604020202020204" pitchFamily="34" charset="0"/>
              </a:rPr>
              <a:t>, </a:t>
            </a:r>
            <a:r>
              <a:rPr lang="en-US" sz="2300" b="1" i="1" dirty="0" err="1">
                <a:solidFill>
                  <a:srgbClr val="FF0000"/>
                </a:solidFill>
                <a:latin typeface="Arial" panose="020B0604020202020204" pitchFamily="34" charset="0"/>
                <a:cs typeface="Arial" panose="020B0604020202020204" pitchFamily="34" charset="0"/>
              </a:rPr>
              <a:t>phân</a:t>
            </a:r>
            <a:r>
              <a:rPr lang="en-US" sz="2300" b="1" i="1" dirty="0">
                <a:solidFill>
                  <a:srgbClr val="FF0000"/>
                </a:solidFill>
                <a:latin typeface="Arial" panose="020B0604020202020204" pitchFamily="34" charset="0"/>
                <a:cs typeface="Arial" panose="020B0604020202020204" pitchFamily="34" charset="0"/>
              </a:rPr>
              <a:t> </a:t>
            </a:r>
            <a:r>
              <a:rPr lang="en-US" sz="2300" b="1" i="1" dirty="0" err="1">
                <a:solidFill>
                  <a:srgbClr val="FF0000"/>
                </a:solidFill>
                <a:latin typeface="Arial" panose="020B0604020202020204" pitchFamily="34" charset="0"/>
                <a:cs typeface="Arial" panose="020B0604020202020204" pitchFamily="34" charset="0"/>
              </a:rPr>
              <a:t>loại</a:t>
            </a:r>
            <a:r>
              <a:rPr lang="en-US" sz="2300" dirty="0">
                <a:latin typeface="Arial" panose="020B0604020202020204" pitchFamily="34" charset="0"/>
                <a:cs typeface="Arial" panose="020B0604020202020204" pitchFamily="34" charset="0"/>
              </a:rPr>
              <a:t> tai </a:t>
            </a:r>
            <a:r>
              <a:rPr lang="en-US" sz="2300" dirty="0" err="1">
                <a:latin typeface="Arial" panose="020B0604020202020204" pitchFamily="34" charset="0"/>
                <a:cs typeface="Arial" panose="020B0604020202020204" pitchFamily="34" charset="0"/>
              </a:rPr>
              <a:t>nạn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thương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tíc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phổ</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biến</a:t>
            </a:r>
            <a:endParaRPr lang="en-US" sz="2300" dirty="0">
              <a:latin typeface="Arial" panose="020B0604020202020204" pitchFamily="34" charset="0"/>
              <a:cs typeface="Arial" panose="020B0604020202020204" pitchFamily="34" charset="0"/>
            </a:endParaRPr>
          </a:p>
          <a:p>
            <a:pPr marL="0" indent="0">
              <a:spcBef>
                <a:spcPts val="0"/>
              </a:spcBef>
              <a:buNone/>
            </a:pPr>
            <a:r>
              <a:rPr lang="en-US" sz="2300" dirty="0">
                <a:latin typeface="Arial" panose="020B0604020202020204" pitchFamily="34" charset="0"/>
                <a:cs typeface="Arial" panose="020B0604020202020204" pitchFamily="34" charset="0"/>
              </a:rPr>
              <a:t>2. </a:t>
            </a:r>
            <a:r>
              <a:rPr lang="vi-VN" sz="2300" b="1" i="1" dirty="0">
                <a:solidFill>
                  <a:srgbClr val="FF0000"/>
                </a:solidFill>
                <a:latin typeface="Arial" panose="020B0604020202020204" pitchFamily="34" charset="0"/>
                <a:cs typeface="Arial" panose="020B0604020202020204" pitchFamily="34" charset="0"/>
              </a:rPr>
              <a:t>Sơ cấp cứu ban đầu</a:t>
            </a:r>
            <a:r>
              <a:rPr lang="vi-VN"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với</a:t>
            </a:r>
            <a:r>
              <a:rPr lang="en-US" sz="2300" dirty="0">
                <a:latin typeface="Arial" panose="020B0604020202020204" pitchFamily="34" charset="0"/>
                <a:cs typeface="Arial" panose="020B0604020202020204" pitchFamily="34" charset="0"/>
              </a:rPr>
              <a:t> tai </a:t>
            </a:r>
            <a:r>
              <a:rPr lang="en-US" sz="2300" dirty="0" err="1">
                <a:latin typeface="Arial" panose="020B0604020202020204" pitchFamily="34" charset="0"/>
                <a:cs typeface="Arial" panose="020B0604020202020204" pitchFamily="34" charset="0"/>
              </a:rPr>
              <a:t>nạn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thương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tích</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thường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gặp</a:t>
            </a:r>
            <a:endParaRPr lang="en-US" sz="2300" dirty="0">
              <a:latin typeface="Arial" panose="020B0604020202020204" pitchFamily="34" charset="0"/>
              <a:cs typeface="Arial" panose="020B0604020202020204" pitchFamily="34" charset="0"/>
            </a:endParaRPr>
          </a:p>
          <a:p>
            <a:pPr lvl="1">
              <a:spcBef>
                <a:spcPts val="0"/>
              </a:spcBef>
              <a:buFont typeface="Wingdings" panose="05000000000000000000" pitchFamily="2" charset="2"/>
              <a:buChar char="ü"/>
            </a:pPr>
            <a:r>
              <a:rPr lang="en-US" sz="2300" dirty="0" err="1">
                <a:latin typeface="Arial" panose="020B0604020202020204" pitchFamily="34" charset="0"/>
                <a:cs typeface="Arial" panose="020B0604020202020204" pitchFamily="34" charset="0"/>
              </a:rPr>
              <a:t>Chấn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thương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phần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mềm</a:t>
            </a:r>
            <a:endParaRPr lang="en-US" sz="2300" dirty="0">
              <a:latin typeface="Arial" panose="020B0604020202020204" pitchFamily="34" charset="0"/>
              <a:cs typeface="Arial" panose="020B0604020202020204" pitchFamily="34" charset="0"/>
            </a:endParaRPr>
          </a:p>
          <a:p>
            <a:pPr lvl="1">
              <a:spcBef>
                <a:spcPts val="0"/>
              </a:spcBef>
              <a:buFont typeface="Wingdings" panose="05000000000000000000" pitchFamily="2" charset="2"/>
              <a:buChar char="ü"/>
            </a:pPr>
            <a:r>
              <a:rPr lang="en-US" sz="2300" dirty="0" err="1">
                <a:latin typeface="Arial" panose="020B0604020202020204" pitchFamily="34" charset="0"/>
                <a:cs typeface="Arial" panose="020B0604020202020204" pitchFamily="34" charset="0"/>
              </a:rPr>
              <a:t>Sơ</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cứu</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gãy</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xương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răng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mắt</a:t>
            </a:r>
            <a:r>
              <a:rPr lang="en-US" sz="2300" dirty="0">
                <a:latin typeface="Arial" panose="020B0604020202020204" pitchFamily="34" charset="0"/>
                <a:cs typeface="Arial" panose="020B0604020202020204" pitchFamily="34" charset="0"/>
              </a:rPr>
              <a:t>,…</a:t>
            </a:r>
          </a:p>
          <a:p>
            <a:pPr lvl="1">
              <a:spcBef>
                <a:spcPts val="0"/>
              </a:spcBef>
              <a:buFont typeface="Wingdings" panose="05000000000000000000" pitchFamily="2" charset="2"/>
              <a:buChar char="ü"/>
            </a:pPr>
            <a:r>
              <a:rPr lang="en-US" sz="2300" dirty="0" err="1">
                <a:latin typeface="Arial" panose="020B0604020202020204" pitchFamily="34" charset="0"/>
                <a:cs typeface="Arial" panose="020B0604020202020204" pitchFamily="34" charset="0"/>
              </a:rPr>
              <a:t>Dị</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vật</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đường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thở</a:t>
            </a:r>
            <a:endParaRPr lang="en-US" sz="2300" dirty="0">
              <a:latin typeface="Arial" panose="020B0604020202020204" pitchFamily="34" charset="0"/>
              <a:cs typeface="Arial" panose="020B0604020202020204" pitchFamily="34" charset="0"/>
            </a:endParaRPr>
          </a:p>
          <a:p>
            <a:pPr lvl="1">
              <a:spcBef>
                <a:spcPts val="0"/>
              </a:spcBef>
              <a:buFont typeface="Wingdings" panose="05000000000000000000" pitchFamily="2" charset="2"/>
              <a:buChar char="ü"/>
            </a:pPr>
            <a:r>
              <a:rPr lang="en-US" sz="2300" dirty="0">
                <a:latin typeface="Arial" panose="020B0604020202020204" pitchFamily="34" charset="0"/>
                <a:cs typeface="Arial" panose="020B0604020202020204" pitchFamily="34" charset="0"/>
              </a:rPr>
              <a:t>Co </a:t>
            </a:r>
            <a:r>
              <a:rPr lang="en-US" sz="2300" dirty="0" err="1">
                <a:latin typeface="Arial" panose="020B0604020202020204" pitchFamily="34" charset="0"/>
                <a:cs typeface="Arial" panose="020B0604020202020204" pitchFamily="34" charset="0"/>
              </a:rPr>
              <a:t>giật</a:t>
            </a:r>
            <a:endParaRPr lang="en-US" sz="2300" dirty="0">
              <a:latin typeface="Arial" panose="020B0604020202020204" pitchFamily="34" charset="0"/>
              <a:cs typeface="Arial" panose="020B0604020202020204" pitchFamily="34" charset="0"/>
            </a:endParaRPr>
          </a:p>
          <a:p>
            <a:pPr lvl="1">
              <a:spcBef>
                <a:spcPts val="0"/>
              </a:spcBef>
              <a:buFont typeface="Wingdings" panose="05000000000000000000" pitchFamily="2" charset="2"/>
              <a:buChar char="ü"/>
            </a:pPr>
            <a:r>
              <a:rPr lang="en-US" sz="2300" dirty="0">
                <a:latin typeface="Arial" panose="020B0604020202020204" pitchFamily="34" charset="0"/>
                <a:cs typeface="Arial" panose="020B0604020202020204" pitchFamily="34" charset="0"/>
              </a:rPr>
              <a:t>Tai </a:t>
            </a:r>
            <a:r>
              <a:rPr lang="en-US" sz="2300" dirty="0" err="1">
                <a:latin typeface="Arial" panose="020B0604020202020204" pitchFamily="34" charset="0"/>
                <a:cs typeface="Arial" panose="020B0604020202020204" pitchFamily="34" charset="0"/>
              </a:rPr>
              <a:t>nạn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giao</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thông</a:t>
            </a:r>
            <a:endParaRPr lang="en-US" sz="2300" dirty="0">
              <a:latin typeface="Arial" panose="020B0604020202020204" pitchFamily="34" charset="0"/>
              <a:cs typeface="Arial" panose="020B0604020202020204" pitchFamily="34" charset="0"/>
            </a:endParaRPr>
          </a:p>
          <a:p>
            <a:pPr lvl="1">
              <a:spcBef>
                <a:spcPts val="0"/>
              </a:spcBef>
              <a:buFont typeface="Wingdings" panose="05000000000000000000" pitchFamily="2" charset="2"/>
              <a:buChar char="ü"/>
            </a:pPr>
            <a:r>
              <a:rPr lang="en-US" sz="2300" dirty="0" err="1">
                <a:latin typeface="Arial" panose="020B0604020202020204" pitchFamily="34" charset="0"/>
                <a:cs typeface="Arial" panose="020B0604020202020204" pitchFamily="34" charset="0"/>
              </a:rPr>
              <a:t>Đuối</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nước</a:t>
            </a:r>
            <a:endParaRPr lang="en-US" sz="2300" dirty="0">
              <a:latin typeface="Arial" panose="020B0604020202020204" pitchFamily="34" charset="0"/>
              <a:cs typeface="Arial" panose="020B0604020202020204" pitchFamily="34" charset="0"/>
            </a:endParaRPr>
          </a:p>
          <a:p>
            <a:pPr lvl="1">
              <a:spcBef>
                <a:spcPts val="0"/>
              </a:spcBef>
              <a:buFont typeface="Wingdings" panose="05000000000000000000" pitchFamily="2" charset="2"/>
              <a:buChar char="ü"/>
            </a:pPr>
            <a:r>
              <a:rPr lang="en-US" sz="2300" dirty="0" err="1">
                <a:latin typeface="Arial" panose="020B0604020202020204" pitchFamily="34" charset="0"/>
                <a:cs typeface="Arial" panose="020B0604020202020204" pitchFamily="34" charset="0"/>
              </a:rPr>
              <a:t>Bỏng</a:t>
            </a:r>
            <a:endParaRPr lang="en-US" sz="2300" dirty="0">
              <a:latin typeface="Arial" panose="020B0604020202020204" pitchFamily="34" charset="0"/>
              <a:cs typeface="Arial" panose="020B0604020202020204" pitchFamily="34" charset="0"/>
            </a:endParaRPr>
          </a:p>
          <a:p>
            <a:pPr lvl="1">
              <a:spcBef>
                <a:spcPts val="0"/>
              </a:spcBef>
              <a:buFont typeface="Wingdings" panose="05000000000000000000" pitchFamily="2" charset="2"/>
              <a:buChar char="ü"/>
            </a:pPr>
            <a:r>
              <a:rPr lang="en-US" sz="2300" dirty="0" err="1">
                <a:latin typeface="Arial" panose="020B0604020202020204" pitchFamily="34" charset="0"/>
                <a:cs typeface="Arial" panose="020B0604020202020204" pitchFamily="34" charset="0"/>
              </a:rPr>
              <a:t>Điện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giật</a:t>
            </a:r>
            <a:endParaRPr lang="en-US" sz="2300" dirty="0">
              <a:latin typeface="Arial" panose="020B0604020202020204" pitchFamily="34" charset="0"/>
              <a:cs typeface="Arial" panose="020B0604020202020204" pitchFamily="34" charset="0"/>
            </a:endParaRPr>
          </a:p>
          <a:p>
            <a:pPr lvl="1">
              <a:spcBef>
                <a:spcPts val="0"/>
              </a:spcBef>
              <a:buFont typeface="Wingdings" panose="05000000000000000000" pitchFamily="2" charset="2"/>
              <a:buChar char="ü"/>
            </a:pPr>
            <a:r>
              <a:rPr lang="en-US" sz="2300" dirty="0" err="1">
                <a:latin typeface="Arial" panose="020B0604020202020204" pitchFamily="34" charset="0"/>
                <a:cs typeface="Arial" panose="020B0604020202020204" pitchFamily="34" charset="0"/>
              </a:rPr>
              <a:t>Động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vật</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cắn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húc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đốt</a:t>
            </a:r>
            <a:endParaRPr lang="en-US" sz="2300" dirty="0">
              <a:latin typeface="Arial" panose="020B0604020202020204" pitchFamily="34" charset="0"/>
              <a:cs typeface="Arial" panose="020B0604020202020204" pitchFamily="34" charset="0"/>
            </a:endParaRPr>
          </a:p>
          <a:p>
            <a:pPr lvl="1">
              <a:spcBef>
                <a:spcPts val="0"/>
              </a:spcBef>
              <a:buFont typeface="Wingdings" panose="05000000000000000000" pitchFamily="2" charset="2"/>
              <a:buChar char="ü"/>
            </a:pPr>
            <a:r>
              <a:rPr lang="en-US" sz="2300" dirty="0">
                <a:latin typeface="Arial" panose="020B0604020202020204" pitchFamily="34" charset="0"/>
                <a:cs typeface="Arial" panose="020B0604020202020204" pitchFamily="34" charset="0"/>
              </a:rPr>
              <a:t>Tai </a:t>
            </a:r>
            <a:r>
              <a:rPr lang="en-US" sz="2300" dirty="0" err="1">
                <a:latin typeface="Arial" panose="020B0604020202020204" pitchFamily="34" charset="0"/>
                <a:cs typeface="Arial" panose="020B0604020202020204" pitchFamily="34" charset="0"/>
              </a:rPr>
              <a:t>nạn</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thương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tích</a:t>
            </a:r>
            <a:r>
              <a:rPr lang="en-US" sz="2300" dirty="0">
                <a:latin typeface="Arial" panose="020B0604020202020204" pitchFamily="34" charset="0"/>
                <a:cs typeface="Arial" panose="020B0604020202020204" pitchFamily="34" charset="0"/>
              </a:rPr>
              <a:t> do </a:t>
            </a:r>
            <a:r>
              <a:rPr lang="en-US" sz="2300" dirty="0" err="1">
                <a:latin typeface="Arial" panose="020B0604020202020204" pitchFamily="34" charset="0"/>
                <a:cs typeface="Arial" panose="020B0604020202020204" pitchFamily="34" charset="0"/>
              </a:rPr>
              <a:t>vật</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sắc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nhọn</a:t>
            </a:r>
            <a:r>
              <a:rPr lang="en-US" sz="2300" dirty="0">
                <a:latin typeface="Arial" panose="020B0604020202020204" pitchFamily="34" charset="0"/>
                <a:cs typeface="Arial" panose="020B0604020202020204" pitchFamily="34" charset="0"/>
              </a:rPr>
              <a:t>,</a:t>
            </a:r>
          </a:p>
          <a:p>
            <a:pPr lvl="1">
              <a:spcBef>
                <a:spcPts val="0"/>
              </a:spcBef>
              <a:buFont typeface="Wingdings" panose="05000000000000000000" pitchFamily="2" charset="2"/>
              <a:buChar char="ü"/>
            </a:pPr>
            <a:r>
              <a:rPr lang="en-US" sz="2300" dirty="0" err="1">
                <a:latin typeface="Arial" panose="020B0604020202020204" pitchFamily="34" charset="0"/>
                <a:cs typeface="Arial" panose="020B0604020202020204" pitchFamily="34" charset="0"/>
              </a:rPr>
              <a:t>Vết</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thương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chảy</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máu</a:t>
            </a:r>
            <a:endParaRPr lang="en-US" sz="2300" dirty="0">
              <a:latin typeface="Arial" panose="020B0604020202020204" pitchFamily="34" charset="0"/>
              <a:cs typeface="Arial" panose="020B0604020202020204" pitchFamily="34" charset="0"/>
            </a:endParaRPr>
          </a:p>
          <a:p>
            <a:pPr lvl="1">
              <a:spcBef>
                <a:spcPts val="0"/>
              </a:spcBef>
              <a:buFont typeface="Wingdings" panose="05000000000000000000" pitchFamily="2" charset="2"/>
              <a:buChar char="ü"/>
            </a:pPr>
            <a:r>
              <a:rPr lang="en-US" sz="2300" dirty="0">
                <a:latin typeface="Arial" panose="020B0604020202020204" pitchFamily="34" charset="0"/>
                <a:cs typeface="Arial" panose="020B0604020202020204" pitchFamily="34" charset="0"/>
              </a:rPr>
              <a:t>Say </a:t>
            </a:r>
            <a:r>
              <a:rPr lang="en-US" sz="2300" dirty="0" err="1">
                <a:latin typeface="Arial" panose="020B0604020202020204" pitchFamily="34" charset="0"/>
                <a:cs typeface="Arial" panose="020B0604020202020204" pitchFamily="34" charset="0"/>
              </a:rPr>
              <a:t>nắng</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sốc</a:t>
            </a:r>
            <a:r>
              <a:rPr lang="en-US" sz="2300" dirty="0">
                <a:latin typeface="Arial" panose="020B0604020202020204" pitchFamily="34" charset="0"/>
                <a:cs typeface="Arial" panose="020B0604020202020204" pitchFamily="34" charset="0"/>
              </a:rPr>
              <a:t> </a:t>
            </a:r>
            <a:r>
              <a:rPr lang="en-US" sz="2300" dirty="0" err="1">
                <a:latin typeface="Arial" panose="020B0604020202020204" pitchFamily="34" charset="0"/>
                <a:cs typeface="Arial" panose="020B0604020202020204" pitchFamily="34" charset="0"/>
              </a:rPr>
              <a:t>nhiệt</a:t>
            </a:r>
            <a:endParaRPr lang="en-US" sz="23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30</a:t>
            </a:fld>
            <a:endParaRPr lang="en-US" dirty="0"/>
          </a:p>
        </p:txBody>
      </p:sp>
    </p:spTree>
    <p:extLst>
      <p:ext uri="{BB962C8B-B14F-4D97-AF65-F5344CB8AC3E}">
        <p14:creationId xmlns:p14="http://schemas.microsoft.com/office/powerpoint/2010/main" val="8321219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685800"/>
            <a:ext cx="8534400" cy="4000500"/>
          </a:xfrm>
        </p:spPr>
        <p:txBody>
          <a:bodyPr>
            <a:noAutofit/>
          </a:bodyPr>
          <a:lstStyle/>
          <a:p>
            <a:pPr marL="0" indent="0" algn="ctr">
              <a:spcBef>
                <a:spcPts val="0"/>
              </a:spcBef>
              <a:buNone/>
            </a:pPr>
            <a:r>
              <a:rPr lang="vi-VN" b="1" dirty="0" smtClean="0">
                <a:solidFill>
                  <a:srgbClr val="FF0000"/>
                </a:solidFill>
              </a:rPr>
              <a:t>Học </a:t>
            </a:r>
            <a:r>
              <a:rPr lang="vi-VN" b="1" dirty="0">
                <a:solidFill>
                  <a:srgbClr val="FF0000"/>
                </a:solidFill>
              </a:rPr>
              <a:t>phần 6: </a:t>
            </a:r>
            <a:r>
              <a:rPr lang="en-US" b="1" dirty="0" err="1">
                <a:solidFill>
                  <a:srgbClr val="FF0000"/>
                </a:solidFill>
              </a:rPr>
              <a:t>Dinh</a:t>
            </a:r>
            <a:r>
              <a:rPr lang="en-US" b="1" dirty="0">
                <a:solidFill>
                  <a:srgbClr val="FF0000"/>
                </a:solidFill>
              </a:rPr>
              <a:t> </a:t>
            </a:r>
            <a:r>
              <a:rPr lang="en-US" b="1" dirty="0" err="1">
                <a:solidFill>
                  <a:srgbClr val="FF0000"/>
                </a:solidFill>
              </a:rPr>
              <a:t>dưỡng</a:t>
            </a:r>
            <a:r>
              <a:rPr lang="en-US" b="1" dirty="0">
                <a:solidFill>
                  <a:srgbClr val="FF0000"/>
                </a:solidFill>
              </a:rPr>
              <a:t> </a:t>
            </a:r>
            <a:r>
              <a:rPr lang="en-US" b="1" dirty="0" err="1">
                <a:solidFill>
                  <a:srgbClr val="FF0000"/>
                </a:solidFill>
              </a:rPr>
              <a:t>và</a:t>
            </a:r>
            <a:r>
              <a:rPr lang="en-US" b="1" dirty="0">
                <a:solidFill>
                  <a:srgbClr val="FF0000"/>
                </a:solidFill>
              </a:rPr>
              <a:t> an </a:t>
            </a:r>
            <a:r>
              <a:rPr lang="en-US" b="1" dirty="0" err="1">
                <a:solidFill>
                  <a:srgbClr val="FF0000"/>
                </a:solidFill>
              </a:rPr>
              <a:t>toàn</a:t>
            </a:r>
            <a:r>
              <a:rPr lang="en-US" b="1" dirty="0">
                <a:solidFill>
                  <a:srgbClr val="FF0000"/>
                </a:solidFill>
              </a:rPr>
              <a:t> </a:t>
            </a:r>
            <a:r>
              <a:rPr lang="en-US" b="1" dirty="0" err="1">
                <a:solidFill>
                  <a:srgbClr val="FF0000"/>
                </a:solidFill>
              </a:rPr>
              <a:t>thực</a:t>
            </a:r>
            <a:r>
              <a:rPr lang="en-US" b="1" dirty="0">
                <a:solidFill>
                  <a:srgbClr val="FF0000"/>
                </a:solidFill>
              </a:rPr>
              <a:t> </a:t>
            </a:r>
            <a:r>
              <a:rPr lang="en-US" b="1" dirty="0" err="1" smtClean="0">
                <a:solidFill>
                  <a:srgbClr val="FF0000"/>
                </a:solidFill>
              </a:rPr>
              <a:t>phẩm</a:t>
            </a:r>
            <a:endParaRPr lang="en-US" b="1" dirty="0" smtClean="0">
              <a:solidFill>
                <a:srgbClr val="FF0000"/>
              </a:solidFill>
            </a:endParaRPr>
          </a:p>
          <a:p>
            <a:pPr marL="0" indent="0" algn="ctr">
              <a:spcBef>
                <a:spcPts val="0"/>
              </a:spcBef>
              <a:buNone/>
            </a:pPr>
            <a:endParaRPr lang="en-US" dirty="0">
              <a:solidFill>
                <a:srgbClr val="FF0000"/>
              </a:solidFill>
            </a:endParaRPr>
          </a:p>
          <a:p>
            <a:pPr marL="385763" indent="-385763">
              <a:spcBef>
                <a:spcPts val="0"/>
              </a:spcBef>
              <a:buFont typeface="+mj-lt"/>
              <a:buAutoNum type="arabicPeriod"/>
            </a:pPr>
            <a:r>
              <a:rPr lang="en-US" dirty="0" err="1" smtClean="0"/>
              <a:t>Các</a:t>
            </a:r>
            <a:r>
              <a:rPr lang="en-US" dirty="0" smtClean="0"/>
              <a:t> </a:t>
            </a:r>
            <a:r>
              <a:rPr lang="en-US" b="1" i="1" dirty="0" err="1">
                <a:solidFill>
                  <a:srgbClr val="FF0000"/>
                </a:solidFill>
              </a:rPr>
              <a:t>khái</a:t>
            </a:r>
            <a:r>
              <a:rPr lang="en-US" b="1" i="1" dirty="0">
                <a:solidFill>
                  <a:srgbClr val="FF0000"/>
                </a:solidFill>
              </a:rPr>
              <a:t> </a:t>
            </a:r>
            <a:r>
              <a:rPr lang="en-US" b="1" i="1" dirty="0" err="1">
                <a:solidFill>
                  <a:srgbClr val="FF0000"/>
                </a:solidFill>
              </a:rPr>
              <a:t>niệm</a:t>
            </a:r>
            <a:r>
              <a:rPr lang="en-US" b="1" i="1" dirty="0">
                <a:solidFill>
                  <a:srgbClr val="FF0000"/>
                </a:solidFill>
              </a:rPr>
              <a:t>, </a:t>
            </a:r>
            <a:r>
              <a:rPr lang="en-US" b="1" i="1" dirty="0" err="1">
                <a:solidFill>
                  <a:srgbClr val="FF0000"/>
                </a:solidFill>
              </a:rPr>
              <a:t>tầm</a:t>
            </a:r>
            <a:r>
              <a:rPr lang="en-US" b="1" i="1" dirty="0">
                <a:solidFill>
                  <a:srgbClr val="FF0000"/>
                </a:solidFill>
              </a:rPr>
              <a:t> </a:t>
            </a:r>
            <a:r>
              <a:rPr lang="en-US" b="1" i="1" dirty="0" err="1">
                <a:solidFill>
                  <a:srgbClr val="FF0000"/>
                </a:solidFill>
              </a:rPr>
              <a:t>quan</a:t>
            </a:r>
            <a:r>
              <a:rPr lang="en-US" b="1" i="1" dirty="0">
                <a:solidFill>
                  <a:srgbClr val="FF0000"/>
                </a:solidFill>
              </a:rPr>
              <a:t> </a:t>
            </a:r>
            <a:r>
              <a:rPr lang="en-US" b="1" i="1" dirty="0" err="1">
                <a:solidFill>
                  <a:srgbClr val="FF0000"/>
                </a:solidFill>
              </a:rPr>
              <a:t>trọng</a:t>
            </a:r>
            <a:r>
              <a:rPr lang="en-US" b="1" i="1" dirty="0">
                <a:solidFill>
                  <a:srgbClr val="FF0000"/>
                </a:solidFill>
              </a:rPr>
              <a:t> </a:t>
            </a:r>
            <a:r>
              <a:rPr lang="en-US" b="1" i="1" dirty="0" err="1">
                <a:solidFill>
                  <a:srgbClr val="FF0000"/>
                </a:solidFill>
              </a:rPr>
              <a:t>và</a:t>
            </a:r>
            <a:r>
              <a:rPr lang="en-US" b="1" i="1" dirty="0">
                <a:solidFill>
                  <a:srgbClr val="FF0000"/>
                </a:solidFill>
              </a:rPr>
              <a:t> </a:t>
            </a:r>
            <a:r>
              <a:rPr lang="en-US" b="1" i="1" dirty="0" err="1">
                <a:solidFill>
                  <a:srgbClr val="FF0000"/>
                </a:solidFill>
              </a:rPr>
              <a:t>yêu</a:t>
            </a:r>
            <a:r>
              <a:rPr lang="en-US" b="1" i="1" dirty="0">
                <a:solidFill>
                  <a:srgbClr val="FF0000"/>
                </a:solidFill>
              </a:rPr>
              <a:t> </a:t>
            </a:r>
            <a:r>
              <a:rPr lang="en-US" b="1" i="1" dirty="0" err="1">
                <a:solidFill>
                  <a:srgbClr val="FF0000"/>
                </a:solidFill>
              </a:rPr>
              <a:t>cầu</a:t>
            </a:r>
            <a:r>
              <a:rPr lang="en-US" dirty="0"/>
              <a:t> </a:t>
            </a:r>
            <a:r>
              <a:rPr lang="en-US" dirty="0" err="1"/>
              <a:t>đảm</a:t>
            </a:r>
            <a:r>
              <a:rPr lang="en-US" dirty="0"/>
              <a:t> </a:t>
            </a:r>
            <a:r>
              <a:rPr lang="en-US" dirty="0" err="1"/>
              <a:t>bảo</a:t>
            </a:r>
            <a:r>
              <a:rPr lang="en-US" dirty="0"/>
              <a:t> </a:t>
            </a:r>
            <a:r>
              <a:rPr lang="en-US" dirty="0" err="1"/>
              <a:t>dinh</a:t>
            </a:r>
            <a:r>
              <a:rPr lang="en-US" dirty="0"/>
              <a:t> </a:t>
            </a:r>
            <a:r>
              <a:rPr lang="en-US" dirty="0" err="1"/>
              <a:t>dưỡng</a:t>
            </a:r>
            <a:r>
              <a:rPr lang="en-US" dirty="0"/>
              <a:t>, </a:t>
            </a:r>
            <a:r>
              <a:rPr lang="en-US" dirty="0" err="1"/>
              <a:t>đảm</a:t>
            </a:r>
            <a:r>
              <a:rPr lang="en-US" dirty="0"/>
              <a:t> </a:t>
            </a:r>
            <a:r>
              <a:rPr lang="en-US" dirty="0" err="1"/>
              <a:t>bảo</a:t>
            </a:r>
            <a:r>
              <a:rPr lang="en-US" dirty="0"/>
              <a:t> an </a:t>
            </a:r>
            <a:r>
              <a:rPr lang="en-US" dirty="0" err="1"/>
              <a:t>toàn</a:t>
            </a:r>
            <a:r>
              <a:rPr lang="en-US" dirty="0"/>
              <a:t> </a:t>
            </a:r>
            <a:r>
              <a:rPr lang="en-US" dirty="0" err="1"/>
              <a:t>thực</a:t>
            </a:r>
            <a:r>
              <a:rPr lang="en-US" dirty="0"/>
              <a:t> </a:t>
            </a:r>
            <a:r>
              <a:rPr lang="en-US" dirty="0" err="1"/>
              <a:t>phẩm</a:t>
            </a:r>
            <a:r>
              <a:rPr lang="en-US" dirty="0"/>
              <a:t> </a:t>
            </a:r>
            <a:r>
              <a:rPr lang="en-US" dirty="0" err="1"/>
              <a:t>trong</a:t>
            </a:r>
            <a:r>
              <a:rPr lang="en-US" dirty="0"/>
              <a:t> </a:t>
            </a:r>
            <a:r>
              <a:rPr lang="en-US" dirty="0" err="1"/>
              <a:t>trường</a:t>
            </a:r>
            <a:r>
              <a:rPr lang="en-US" dirty="0"/>
              <a:t> </a:t>
            </a:r>
            <a:r>
              <a:rPr lang="en-US" dirty="0" err="1"/>
              <a:t>học</a:t>
            </a:r>
            <a:r>
              <a:rPr lang="en-US" dirty="0"/>
              <a:t>.</a:t>
            </a:r>
          </a:p>
          <a:p>
            <a:pPr marL="385763" indent="-385763">
              <a:spcBef>
                <a:spcPts val="0"/>
              </a:spcBef>
              <a:buFont typeface="+mj-lt"/>
              <a:buAutoNum type="arabicPeriod"/>
            </a:pPr>
            <a:r>
              <a:rPr lang="en-US" b="1" i="1" dirty="0" err="1" smtClean="0">
                <a:solidFill>
                  <a:srgbClr val="FF0000"/>
                </a:solidFill>
              </a:rPr>
              <a:t>Cân</a:t>
            </a:r>
            <a:r>
              <a:rPr lang="en-US" b="1" i="1" dirty="0">
                <a:solidFill>
                  <a:srgbClr val="FF0000"/>
                </a:solidFill>
              </a:rPr>
              <a:t>, </a:t>
            </a:r>
            <a:r>
              <a:rPr lang="en-US" b="1" i="1" dirty="0" err="1">
                <a:solidFill>
                  <a:srgbClr val="FF0000"/>
                </a:solidFill>
              </a:rPr>
              <a:t>đo</a:t>
            </a:r>
            <a:r>
              <a:rPr lang="en-US" dirty="0"/>
              <a:t> </a:t>
            </a:r>
            <a:r>
              <a:rPr lang="en-US" dirty="0" err="1"/>
              <a:t>chiều</a:t>
            </a:r>
            <a:r>
              <a:rPr lang="en-US" dirty="0"/>
              <a:t> </a:t>
            </a:r>
            <a:r>
              <a:rPr lang="en-US" dirty="0" err="1"/>
              <a:t>cao</a:t>
            </a:r>
            <a:r>
              <a:rPr lang="en-US" dirty="0"/>
              <a:t>, </a:t>
            </a:r>
            <a:r>
              <a:rPr lang="en-US" dirty="0" err="1"/>
              <a:t>cân</a:t>
            </a:r>
            <a:r>
              <a:rPr lang="en-US" dirty="0"/>
              <a:t> </a:t>
            </a:r>
            <a:r>
              <a:rPr lang="en-US" dirty="0" err="1"/>
              <a:t>nặng</a:t>
            </a:r>
            <a:r>
              <a:rPr lang="en-US" dirty="0"/>
              <a:t>; </a:t>
            </a:r>
            <a:r>
              <a:rPr lang="en-US" b="1" i="1" dirty="0" err="1">
                <a:solidFill>
                  <a:srgbClr val="FF0000"/>
                </a:solidFill>
              </a:rPr>
              <a:t>đánh</a:t>
            </a:r>
            <a:r>
              <a:rPr lang="en-US" b="1" i="1" dirty="0">
                <a:solidFill>
                  <a:srgbClr val="FF0000"/>
                </a:solidFill>
              </a:rPr>
              <a:t> </a:t>
            </a:r>
            <a:r>
              <a:rPr lang="en-US" b="1" i="1" dirty="0" err="1">
                <a:solidFill>
                  <a:srgbClr val="FF0000"/>
                </a:solidFill>
              </a:rPr>
              <a:t>giá</a:t>
            </a:r>
            <a:r>
              <a:rPr lang="en-US" b="1" i="1" dirty="0">
                <a:solidFill>
                  <a:srgbClr val="FF0000"/>
                </a:solidFill>
              </a:rPr>
              <a:t> </a:t>
            </a:r>
            <a:r>
              <a:rPr lang="en-US" dirty="0" err="1"/>
              <a:t>tình</a:t>
            </a:r>
            <a:r>
              <a:rPr lang="en-US" dirty="0"/>
              <a:t> </a:t>
            </a:r>
            <a:r>
              <a:rPr lang="en-US" dirty="0" err="1"/>
              <a:t>trạng</a:t>
            </a:r>
            <a:r>
              <a:rPr lang="en-US" dirty="0"/>
              <a:t> </a:t>
            </a:r>
            <a:r>
              <a:rPr lang="en-US" dirty="0" err="1"/>
              <a:t>dinh</a:t>
            </a:r>
            <a:r>
              <a:rPr lang="en-US" dirty="0"/>
              <a:t> </a:t>
            </a:r>
            <a:r>
              <a:rPr lang="en-US" dirty="0" err="1"/>
              <a:t>dưỡng</a:t>
            </a:r>
            <a:r>
              <a:rPr lang="en-US" dirty="0"/>
              <a:t> </a:t>
            </a:r>
            <a:r>
              <a:rPr lang="en-US" dirty="0" err="1"/>
              <a:t>trẻ</a:t>
            </a:r>
            <a:r>
              <a:rPr lang="en-US" dirty="0"/>
              <a:t> </a:t>
            </a:r>
            <a:r>
              <a:rPr lang="en-US" dirty="0" err="1"/>
              <a:t>em</a:t>
            </a:r>
            <a:r>
              <a:rPr lang="en-US" dirty="0"/>
              <a:t> </a:t>
            </a:r>
            <a:r>
              <a:rPr lang="en-US" dirty="0" err="1"/>
              <a:t>và</a:t>
            </a:r>
            <a:r>
              <a:rPr lang="en-US" dirty="0"/>
              <a:t> </a:t>
            </a:r>
            <a:r>
              <a:rPr lang="en-US" dirty="0" err="1"/>
              <a:t>học</a:t>
            </a:r>
            <a:r>
              <a:rPr lang="en-US" dirty="0"/>
              <a:t> </a:t>
            </a:r>
            <a:r>
              <a:rPr lang="en-US" dirty="0" err="1"/>
              <a:t>sinh</a:t>
            </a:r>
            <a:r>
              <a:rPr lang="en-US" dirty="0"/>
              <a:t>.</a:t>
            </a:r>
          </a:p>
          <a:p>
            <a:pPr marL="385763" indent="-385763">
              <a:spcBef>
                <a:spcPts val="0"/>
              </a:spcBef>
              <a:buFont typeface="+mj-lt"/>
              <a:buAutoNum type="arabicPeriod"/>
            </a:pPr>
            <a:r>
              <a:rPr lang="en-US" b="1" i="1" dirty="0" err="1" smtClean="0">
                <a:solidFill>
                  <a:srgbClr val="FF0000"/>
                </a:solidFill>
              </a:rPr>
              <a:t>Bảo</a:t>
            </a:r>
            <a:r>
              <a:rPr lang="en-US" b="1" i="1" dirty="0" smtClean="0">
                <a:solidFill>
                  <a:srgbClr val="FF0000"/>
                </a:solidFill>
              </a:rPr>
              <a:t> </a:t>
            </a:r>
            <a:r>
              <a:rPr lang="en-US" b="1" i="1" dirty="0" err="1">
                <a:solidFill>
                  <a:srgbClr val="FF0000"/>
                </a:solidFill>
              </a:rPr>
              <a:t>đảm</a:t>
            </a:r>
            <a:r>
              <a:rPr lang="en-US" dirty="0"/>
              <a:t> an </a:t>
            </a:r>
            <a:r>
              <a:rPr lang="en-US" dirty="0" err="1"/>
              <a:t>toàn</a:t>
            </a:r>
            <a:r>
              <a:rPr lang="en-US" dirty="0"/>
              <a:t> </a:t>
            </a:r>
            <a:r>
              <a:rPr lang="en-US" dirty="0" err="1"/>
              <a:t>thực</a:t>
            </a:r>
            <a:r>
              <a:rPr lang="en-US" dirty="0"/>
              <a:t> </a:t>
            </a:r>
            <a:r>
              <a:rPr lang="en-US" dirty="0" err="1"/>
              <a:t>phẩm</a:t>
            </a:r>
            <a:r>
              <a:rPr lang="en-US" dirty="0"/>
              <a:t> </a:t>
            </a:r>
            <a:r>
              <a:rPr lang="en-US" dirty="0" err="1"/>
              <a:t>và</a:t>
            </a:r>
            <a:r>
              <a:rPr lang="en-US" dirty="0"/>
              <a:t> </a:t>
            </a:r>
            <a:r>
              <a:rPr lang="en-US" dirty="0" err="1"/>
              <a:t>phòng</a:t>
            </a:r>
            <a:r>
              <a:rPr lang="en-US" dirty="0"/>
              <a:t>, </a:t>
            </a:r>
            <a:r>
              <a:rPr lang="en-US" dirty="0" err="1"/>
              <a:t>chống</a:t>
            </a:r>
            <a:r>
              <a:rPr lang="en-US" dirty="0"/>
              <a:t> </a:t>
            </a:r>
            <a:r>
              <a:rPr lang="en-US" dirty="0" err="1"/>
              <a:t>ngộ</a:t>
            </a:r>
            <a:r>
              <a:rPr lang="en-US" dirty="0"/>
              <a:t> </a:t>
            </a:r>
            <a:r>
              <a:rPr lang="en-US" dirty="0" err="1"/>
              <a:t>độc</a:t>
            </a:r>
            <a:r>
              <a:rPr lang="en-US" dirty="0"/>
              <a:t> </a:t>
            </a:r>
            <a:r>
              <a:rPr lang="en-US" dirty="0" err="1"/>
              <a:t>thực</a:t>
            </a:r>
            <a:r>
              <a:rPr lang="en-US" dirty="0"/>
              <a:t> </a:t>
            </a:r>
            <a:r>
              <a:rPr lang="en-US" dirty="0" err="1"/>
              <a:t>phẩm</a:t>
            </a:r>
            <a:r>
              <a:rPr lang="en-US" dirty="0"/>
              <a:t> </a:t>
            </a:r>
            <a:r>
              <a:rPr lang="en-US" dirty="0" err="1"/>
              <a:t>trong</a:t>
            </a:r>
            <a:r>
              <a:rPr lang="en-US" dirty="0"/>
              <a:t> </a:t>
            </a:r>
            <a:r>
              <a:rPr lang="en-US" dirty="0" err="1"/>
              <a:t>trường</a:t>
            </a:r>
            <a:r>
              <a:rPr lang="en-US" dirty="0"/>
              <a:t> </a:t>
            </a:r>
            <a:r>
              <a:rPr lang="en-US" dirty="0" err="1"/>
              <a:t>học</a:t>
            </a:r>
            <a:r>
              <a:rPr lang="en-US" dirty="0"/>
              <a:t>.</a:t>
            </a:r>
          </a:p>
          <a:p>
            <a:pPr marL="0" indent="0" algn="just">
              <a:spcBef>
                <a:spcPts val="0"/>
              </a:spcBef>
              <a:buNone/>
            </a:pPr>
            <a:endParaRPr lang="en-US" sz="195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31</a:t>
            </a:fld>
            <a:endParaRPr lang="en-US" dirty="0"/>
          </a:p>
        </p:txBody>
      </p:sp>
    </p:spTree>
    <p:extLst>
      <p:ext uri="{BB962C8B-B14F-4D97-AF65-F5344CB8AC3E}">
        <p14:creationId xmlns:p14="http://schemas.microsoft.com/office/powerpoint/2010/main" val="177451826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610600" cy="4000500"/>
          </a:xfrm>
        </p:spPr>
        <p:txBody>
          <a:bodyPr>
            <a:noAutofit/>
          </a:bodyPr>
          <a:lstStyle/>
          <a:p>
            <a:pPr marL="0" indent="0" algn="ctr">
              <a:spcBef>
                <a:spcPts val="0"/>
              </a:spcBef>
              <a:buNone/>
            </a:pPr>
            <a:r>
              <a:rPr lang="vi-VN" b="1" dirty="0">
                <a:solidFill>
                  <a:srgbClr val="FF0000"/>
                </a:solidFill>
                <a:latin typeface="Arial" panose="020B0604020202020204" pitchFamily="34" charset="0"/>
                <a:cs typeface="Arial" panose="020B0604020202020204" pitchFamily="34" charset="0"/>
              </a:rPr>
              <a:t>Học phần 7</a:t>
            </a:r>
            <a:endParaRPr lang="en-US" b="1" dirty="0">
              <a:solidFill>
                <a:srgbClr val="FF0000"/>
              </a:solidFill>
              <a:latin typeface="Arial" panose="020B0604020202020204" pitchFamily="34" charset="0"/>
              <a:cs typeface="Arial" panose="020B0604020202020204" pitchFamily="34" charset="0"/>
            </a:endParaRPr>
          </a:p>
          <a:p>
            <a:pPr marL="0" indent="0" algn="ctr">
              <a:spcBef>
                <a:spcPts val="0"/>
              </a:spcBef>
              <a:buNone/>
            </a:pPr>
            <a:r>
              <a:rPr lang="en-US" b="1" dirty="0" err="1">
                <a:solidFill>
                  <a:srgbClr val="FF0000"/>
                </a:solidFill>
                <a:latin typeface="Arial" panose="020B0604020202020204" pitchFamily="34" charset="0"/>
                <a:cs typeface="Arial" panose="020B0604020202020204" pitchFamily="34" charset="0"/>
              </a:rPr>
              <a:t>Truyền</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thông</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giáo</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dục</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sức</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khỏe</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trong</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trường</a:t>
            </a:r>
            <a:r>
              <a:rPr lang="en-US" b="1" dirty="0">
                <a:solidFill>
                  <a:srgbClr val="FF0000"/>
                </a:solidFill>
                <a:latin typeface="Arial" panose="020B0604020202020204" pitchFamily="34" charset="0"/>
                <a:cs typeface="Arial" panose="020B0604020202020204" pitchFamily="34" charset="0"/>
              </a:rPr>
              <a:t> </a:t>
            </a:r>
            <a:r>
              <a:rPr lang="en-US" b="1" dirty="0" err="1">
                <a:solidFill>
                  <a:srgbClr val="FF0000"/>
                </a:solidFill>
                <a:latin typeface="Arial" panose="020B0604020202020204" pitchFamily="34" charset="0"/>
                <a:cs typeface="Arial" panose="020B0604020202020204" pitchFamily="34" charset="0"/>
              </a:rPr>
              <a:t>học</a:t>
            </a:r>
            <a:endParaRPr lang="en-US" b="1" dirty="0">
              <a:solidFill>
                <a:srgbClr val="FF0000"/>
              </a:solidFill>
              <a:latin typeface="Arial" panose="020B0604020202020204" pitchFamily="34" charset="0"/>
              <a:cs typeface="Arial" panose="020B0604020202020204" pitchFamily="34" charset="0"/>
            </a:endParaRPr>
          </a:p>
          <a:p>
            <a:pPr marL="0" indent="0" algn="ctr">
              <a:spcBef>
                <a:spcPts val="0"/>
              </a:spcBef>
              <a:buNone/>
            </a:pPr>
            <a:endParaRPr lang="en-US" sz="2900" dirty="0">
              <a:solidFill>
                <a:srgbClr val="FF0000"/>
              </a:solidFill>
              <a:latin typeface="Arial" panose="020B0604020202020204" pitchFamily="34" charset="0"/>
              <a:cs typeface="Arial" panose="020B0604020202020204" pitchFamily="34" charset="0"/>
            </a:endParaRPr>
          </a:p>
          <a:p>
            <a:pPr algn="just">
              <a:lnSpc>
                <a:spcPct val="150000"/>
              </a:lnSpc>
              <a:spcBef>
                <a:spcPts val="450"/>
              </a:spcBef>
              <a:spcAft>
                <a:spcPts val="900"/>
              </a:spcAft>
              <a:buFont typeface="+mj-lt"/>
              <a:buAutoNum type="arabicPeriod"/>
            </a:pPr>
            <a:r>
              <a:rPr lang="en-US" sz="2900" dirty="0" err="1">
                <a:latin typeface="Arial" panose="020B0604020202020204" pitchFamily="34" charset="0"/>
                <a:cs typeface="Arial" panose="020B0604020202020204" pitchFamily="34" charset="0"/>
              </a:rPr>
              <a:t>Các</a:t>
            </a:r>
            <a:r>
              <a:rPr lang="en-US" sz="2900" dirty="0">
                <a:latin typeface="Arial" panose="020B0604020202020204" pitchFamily="34" charset="0"/>
                <a:cs typeface="Arial" panose="020B0604020202020204" pitchFamily="34" charset="0"/>
              </a:rPr>
              <a:t> </a:t>
            </a:r>
            <a:r>
              <a:rPr lang="en-US" sz="2900" b="1" i="1" dirty="0" err="1">
                <a:solidFill>
                  <a:srgbClr val="FF0000"/>
                </a:solidFill>
                <a:latin typeface="Arial" panose="020B0604020202020204" pitchFamily="34" charset="0"/>
                <a:cs typeface="Arial" panose="020B0604020202020204" pitchFamily="34" charset="0"/>
              </a:rPr>
              <a:t>khái</a:t>
            </a:r>
            <a:r>
              <a:rPr lang="en-US" sz="2900" b="1" i="1" dirty="0">
                <a:solidFill>
                  <a:srgbClr val="FF0000"/>
                </a:solidFill>
                <a:latin typeface="Arial" panose="020B0604020202020204" pitchFamily="34" charset="0"/>
                <a:cs typeface="Arial" panose="020B0604020202020204" pitchFamily="34" charset="0"/>
              </a:rPr>
              <a:t> </a:t>
            </a:r>
            <a:r>
              <a:rPr lang="en-US" sz="2900" b="1" i="1" dirty="0" err="1">
                <a:solidFill>
                  <a:srgbClr val="FF0000"/>
                </a:solidFill>
                <a:latin typeface="Arial" panose="020B0604020202020204" pitchFamily="34" charset="0"/>
                <a:cs typeface="Arial" panose="020B0604020202020204" pitchFamily="34" charset="0"/>
              </a:rPr>
              <a:t>niệm</a:t>
            </a:r>
            <a:r>
              <a:rPr lang="en-US" sz="2900" b="1" i="1" dirty="0">
                <a:solidFill>
                  <a:srgbClr val="FF0000"/>
                </a:solidFill>
                <a:latin typeface="Arial" panose="020B0604020202020204" pitchFamily="34" charset="0"/>
                <a:cs typeface="Arial" panose="020B0604020202020204" pitchFamily="34" charset="0"/>
              </a:rPr>
              <a:t>, </a:t>
            </a:r>
            <a:r>
              <a:rPr lang="en-US" sz="2900" b="1" i="1" dirty="0" err="1">
                <a:solidFill>
                  <a:srgbClr val="FF0000"/>
                </a:solidFill>
                <a:latin typeface="Arial" panose="020B0604020202020204" pitchFamily="34" charset="0"/>
                <a:cs typeface="Arial" panose="020B0604020202020204" pitchFamily="34" charset="0"/>
              </a:rPr>
              <a:t>tầm</a:t>
            </a:r>
            <a:r>
              <a:rPr lang="en-US" sz="2900" b="1" i="1" dirty="0">
                <a:solidFill>
                  <a:srgbClr val="FF0000"/>
                </a:solidFill>
                <a:latin typeface="Arial" panose="020B0604020202020204" pitchFamily="34" charset="0"/>
                <a:cs typeface="Arial" panose="020B0604020202020204" pitchFamily="34" charset="0"/>
              </a:rPr>
              <a:t> </a:t>
            </a:r>
            <a:r>
              <a:rPr lang="en-US" sz="2900" b="1" i="1" dirty="0" err="1">
                <a:solidFill>
                  <a:srgbClr val="FF0000"/>
                </a:solidFill>
                <a:latin typeface="Arial" panose="020B0604020202020204" pitchFamily="34" charset="0"/>
                <a:cs typeface="Arial" panose="020B0604020202020204" pitchFamily="34" charset="0"/>
              </a:rPr>
              <a:t>quan</a:t>
            </a:r>
            <a:r>
              <a:rPr lang="en-US" sz="2900" b="1" i="1" dirty="0">
                <a:solidFill>
                  <a:srgbClr val="FF0000"/>
                </a:solidFill>
                <a:latin typeface="Arial" panose="020B0604020202020204" pitchFamily="34" charset="0"/>
                <a:cs typeface="Arial" panose="020B0604020202020204" pitchFamily="34" charset="0"/>
              </a:rPr>
              <a:t> </a:t>
            </a:r>
            <a:r>
              <a:rPr lang="en-US" sz="2900" b="1" i="1" dirty="0" err="1">
                <a:solidFill>
                  <a:srgbClr val="FF0000"/>
                </a:solidFill>
                <a:latin typeface="Arial" panose="020B0604020202020204" pitchFamily="34" charset="0"/>
                <a:cs typeface="Arial" panose="020B0604020202020204" pitchFamily="34" charset="0"/>
              </a:rPr>
              <a:t>trọng</a:t>
            </a:r>
            <a:r>
              <a:rPr lang="en-US" sz="2900" b="1" i="1" dirty="0">
                <a:solidFill>
                  <a:srgbClr val="FF0000"/>
                </a:solidFill>
                <a:latin typeface="Arial" panose="020B0604020202020204" pitchFamily="34" charset="0"/>
                <a:cs typeface="Arial" panose="020B0604020202020204" pitchFamily="34" charset="0"/>
              </a:rPr>
              <a:t> </a:t>
            </a:r>
            <a:r>
              <a:rPr lang="en-US" sz="2900" b="1" i="1" dirty="0" err="1">
                <a:solidFill>
                  <a:srgbClr val="FF0000"/>
                </a:solidFill>
                <a:latin typeface="Arial" panose="020B0604020202020204" pitchFamily="34" charset="0"/>
                <a:cs typeface="Arial" panose="020B0604020202020204" pitchFamily="34" charset="0"/>
              </a:rPr>
              <a:t>và</a:t>
            </a:r>
            <a:r>
              <a:rPr lang="en-US" sz="2900" b="1" i="1" dirty="0">
                <a:solidFill>
                  <a:srgbClr val="FF0000"/>
                </a:solidFill>
                <a:latin typeface="Arial" panose="020B0604020202020204" pitchFamily="34" charset="0"/>
                <a:cs typeface="Arial" panose="020B0604020202020204" pitchFamily="34" charset="0"/>
              </a:rPr>
              <a:t> </a:t>
            </a:r>
            <a:r>
              <a:rPr lang="en-US" sz="2900" b="1" i="1" dirty="0" err="1">
                <a:solidFill>
                  <a:srgbClr val="FF0000"/>
                </a:solidFill>
                <a:latin typeface="Arial" panose="020B0604020202020204" pitchFamily="34" charset="0"/>
                <a:cs typeface="Arial" panose="020B0604020202020204" pitchFamily="34" charset="0"/>
              </a:rPr>
              <a:t>phân</a:t>
            </a:r>
            <a:r>
              <a:rPr lang="en-US" sz="2900" b="1" i="1" dirty="0">
                <a:solidFill>
                  <a:srgbClr val="FF0000"/>
                </a:solidFill>
                <a:latin typeface="Arial" panose="020B0604020202020204" pitchFamily="34" charset="0"/>
                <a:cs typeface="Arial" panose="020B0604020202020204" pitchFamily="34" charset="0"/>
              </a:rPr>
              <a:t> </a:t>
            </a:r>
            <a:r>
              <a:rPr lang="en-US" sz="2900" b="1" i="1" dirty="0" err="1">
                <a:solidFill>
                  <a:srgbClr val="FF0000"/>
                </a:solidFill>
                <a:latin typeface="Arial" panose="020B0604020202020204" pitchFamily="34" charset="0"/>
                <a:cs typeface="Arial" panose="020B0604020202020204" pitchFamily="34" charset="0"/>
              </a:rPr>
              <a:t>loại</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các</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hoạt</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động</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truyền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thông</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sức</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khỏe</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trong</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trường</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học</a:t>
            </a:r>
            <a:endParaRPr lang="en-US" sz="2900" dirty="0">
              <a:latin typeface="Arial" panose="020B0604020202020204" pitchFamily="34" charset="0"/>
              <a:cs typeface="Arial" panose="020B0604020202020204" pitchFamily="34" charset="0"/>
            </a:endParaRPr>
          </a:p>
          <a:p>
            <a:pPr algn="just">
              <a:lnSpc>
                <a:spcPct val="150000"/>
              </a:lnSpc>
              <a:spcBef>
                <a:spcPts val="450"/>
              </a:spcBef>
              <a:spcAft>
                <a:spcPts val="900"/>
              </a:spcAft>
              <a:buFont typeface="+mj-lt"/>
              <a:buAutoNum type="arabicPeriod"/>
            </a:pPr>
            <a:r>
              <a:rPr lang="en-US" sz="2900" dirty="0" err="1">
                <a:latin typeface="Arial" panose="020B0604020202020204" pitchFamily="34" charset="0"/>
                <a:cs typeface="Arial" panose="020B0604020202020204" pitchFamily="34" charset="0"/>
              </a:rPr>
              <a:t>Các</a:t>
            </a:r>
            <a:r>
              <a:rPr lang="en-US" sz="2900" dirty="0">
                <a:latin typeface="Arial" panose="020B0604020202020204" pitchFamily="34" charset="0"/>
                <a:cs typeface="Arial" panose="020B0604020202020204" pitchFamily="34" charset="0"/>
              </a:rPr>
              <a:t> </a:t>
            </a:r>
            <a:r>
              <a:rPr lang="en-US" sz="2900" b="1" i="1" dirty="0" err="1">
                <a:solidFill>
                  <a:srgbClr val="FF0000"/>
                </a:solidFill>
                <a:latin typeface="Arial" panose="020B0604020202020204" pitchFamily="34" charset="0"/>
                <a:cs typeface="Arial" panose="020B0604020202020204" pitchFamily="34" charset="0"/>
              </a:rPr>
              <a:t>hình</a:t>
            </a:r>
            <a:r>
              <a:rPr lang="en-US" sz="2900" b="1" i="1" dirty="0">
                <a:solidFill>
                  <a:srgbClr val="FF0000"/>
                </a:solidFill>
                <a:latin typeface="Arial" panose="020B0604020202020204" pitchFamily="34" charset="0"/>
                <a:cs typeface="Arial" panose="020B0604020202020204" pitchFamily="34" charset="0"/>
              </a:rPr>
              <a:t> </a:t>
            </a:r>
            <a:r>
              <a:rPr lang="en-US" sz="2900" b="1" i="1" dirty="0" err="1">
                <a:solidFill>
                  <a:srgbClr val="FF0000"/>
                </a:solidFill>
                <a:latin typeface="Arial" panose="020B0604020202020204" pitchFamily="34" charset="0"/>
                <a:cs typeface="Arial" panose="020B0604020202020204" pitchFamily="34" charset="0"/>
              </a:rPr>
              <a:t>thức</a:t>
            </a:r>
            <a:r>
              <a:rPr lang="en-US" sz="2900" b="1" i="1" dirty="0">
                <a:solidFill>
                  <a:srgbClr val="FF0000"/>
                </a:solidFill>
                <a:latin typeface="Arial" panose="020B0604020202020204" pitchFamily="34" charset="0"/>
                <a:cs typeface="Arial" panose="020B0604020202020204" pitchFamily="34" charset="0"/>
              </a:rPr>
              <a:t>, </a:t>
            </a:r>
            <a:r>
              <a:rPr lang="en-US" sz="2900" b="1" i="1" dirty="0" err="1">
                <a:solidFill>
                  <a:srgbClr val="FF0000"/>
                </a:solidFill>
                <a:latin typeface="Arial" panose="020B0604020202020204" pitchFamily="34" charset="0"/>
                <a:cs typeface="Arial" panose="020B0604020202020204" pitchFamily="34" charset="0"/>
              </a:rPr>
              <a:t>nội</a:t>
            </a:r>
            <a:r>
              <a:rPr lang="en-US" sz="2900" b="1" i="1" dirty="0">
                <a:solidFill>
                  <a:srgbClr val="FF0000"/>
                </a:solidFill>
                <a:latin typeface="Arial" panose="020B0604020202020204" pitchFamily="34" charset="0"/>
                <a:cs typeface="Arial" panose="020B0604020202020204" pitchFamily="34" charset="0"/>
              </a:rPr>
              <a:t> dung </a:t>
            </a:r>
            <a:r>
              <a:rPr lang="en-US" sz="2900" b="1" i="1" dirty="0" err="1">
                <a:solidFill>
                  <a:srgbClr val="FF0000"/>
                </a:solidFill>
                <a:latin typeface="Arial" panose="020B0604020202020204" pitchFamily="34" charset="0"/>
                <a:cs typeface="Arial" panose="020B0604020202020204" pitchFamily="34" charset="0"/>
              </a:rPr>
              <a:t>và</a:t>
            </a:r>
            <a:r>
              <a:rPr lang="en-US" sz="2900" b="1" i="1" dirty="0">
                <a:solidFill>
                  <a:srgbClr val="FF0000"/>
                </a:solidFill>
                <a:latin typeface="Arial" panose="020B0604020202020204" pitchFamily="34" charset="0"/>
                <a:cs typeface="Arial" panose="020B0604020202020204" pitchFamily="34" charset="0"/>
              </a:rPr>
              <a:t> </a:t>
            </a:r>
            <a:r>
              <a:rPr lang="en-US" sz="2900" b="1" i="1" dirty="0" err="1">
                <a:solidFill>
                  <a:srgbClr val="FF0000"/>
                </a:solidFill>
                <a:latin typeface="Arial" panose="020B0604020202020204" pitchFamily="34" charset="0"/>
                <a:cs typeface="Arial" panose="020B0604020202020204" pitchFamily="34" charset="0"/>
              </a:rPr>
              <a:t>phương</a:t>
            </a:r>
            <a:r>
              <a:rPr lang="en-US" sz="2900" b="1" i="1" dirty="0">
                <a:solidFill>
                  <a:srgbClr val="FF0000"/>
                </a:solidFill>
                <a:latin typeface="Arial" panose="020B0604020202020204" pitchFamily="34" charset="0"/>
                <a:cs typeface="Arial" panose="020B0604020202020204" pitchFamily="34" charset="0"/>
              </a:rPr>
              <a:t> </a:t>
            </a:r>
            <a:r>
              <a:rPr lang="en-US" sz="2900" b="1" i="1" dirty="0" err="1">
                <a:solidFill>
                  <a:srgbClr val="FF0000"/>
                </a:solidFill>
                <a:latin typeface="Arial" panose="020B0604020202020204" pitchFamily="34" charset="0"/>
                <a:cs typeface="Arial" panose="020B0604020202020204" pitchFamily="34" charset="0"/>
              </a:rPr>
              <a:t>pháp</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truyền</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thông</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giáo</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dục</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sức</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khỏe</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trong</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trường</a:t>
            </a:r>
            <a:r>
              <a:rPr lang="en-US" sz="2900" dirty="0">
                <a:latin typeface="Arial" panose="020B0604020202020204" pitchFamily="34" charset="0"/>
                <a:cs typeface="Arial" panose="020B0604020202020204" pitchFamily="34" charset="0"/>
              </a:rPr>
              <a:t> </a:t>
            </a:r>
            <a:r>
              <a:rPr lang="en-US" sz="2900" dirty="0" err="1">
                <a:latin typeface="Arial" panose="020B0604020202020204" pitchFamily="34" charset="0"/>
                <a:cs typeface="Arial" panose="020B0604020202020204" pitchFamily="34" charset="0"/>
              </a:rPr>
              <a:t>học</a:t>
            </a:r>
            <a:endParaRPr lang="en-US" sz="29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32</a:t>
            </a:fld>
            <a:endParaRPr lang="en-US" dirty="0"/>
          </a:p>
        </p:txBody>
      </p:sp>
    </p:spTree>
    <p:extLst>
      <p:ext uri="{BB962C8B-B14F-4D97-AF65-F5344CB8AC3E}">
        <p14:creationId xmlns:p14="http://schemas.microsoft.com/office/powerpoint/2010/main" val="239961327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71550"/>
            <a:ext cx="8382000" cy="4000500"/>
          </a:xfrm>
        </p:spPr>
        <p:txBody>
          <a:bodyPr>
            <a:noAutofit/>
          </a:bodyPr>
          <a:lstStyle/>
          <a:p>
            <a:pPr marL="0" indent="0" algn="ctr">
              <a:spcBef>
                <a:spcPts val="0"/>
              </a:spcBef>
              <a:buNone/>
            </a:pPr>
            <a:r>
              <a:rPr lang="en-US" sz="3000" b="1" dirty="0">
                <a:solidFill>
                  <a:srgbClr val="FF0000"/>
                </a:solidFill>
                <a:latin typeface="Arial" panose="020B0604020202020204" pitchFamily="34" charset="0"/>
                <a:cs typeface="Arial" panose="020B0604020202020204" pitchFamily="34" charset="0"/>
              </a:rPr>
              <a:t>HỌC PHẦN 8</a:t>
            </a:r>
          </a:p>
          <a:p>
            <a:pPr marL="0" indent="0" algn="ctr">
              <a:spcBef>
                <a:spcPts val="0"/>
              </a:spcBef>
              <a:buNone/>
            </a:pPr>
            <a:r>
              <a:rPr lang="en-US" sz="3000" b="1" dirty="0" err="1">
                <a:solidFill>
                  <a:srgbClr val="FF0000"/>
                </a:solidFill>
                <a:latin typeface="Arial" panose="020B0604020202020204" pitchFamily="34" charset="0"/>
                <a:cs typeface="Arial" panose="020B0604020202020204" pitchFamily="34" charset="0"/>
              </a:rPr>
              <a:t>Xây</a:t>
            </a:r>
            <a:r>
              <a:rPr lang="en-US" sz="3000" b="1" dirty="0">
                <a:solidFill>
                  <a:srgbClr val="FF0000"/>
                </a:solidFill>
                <a:latin typeface="Arial" panose="020B0604020202020204" pitchFamily="34" charset="0"/>
                <a:cs typeface="Arial" panose="020B0604020202020204" pitchFamily="34" charset="0"/>
              </a:rPr>
              <a:t> </a:t>
            </a:r>
            <a:r>
              <a:rPr lang="en-US" sz="3000" b="1" dirty="0" err="1">
                <a:solidFill>
                  <a:srgbClr val="FF0000"/>
                </a:solidFill>
                <a:latin typeface="Arial" panose="020B0604020202020204" pitchFamily="34" charset="0"/>
                <a:cs typeface="Arial" panose="020B0604020202020204" pitchFamily="34" charset="0"/>
              </a:rPr>
              <a:t>dựng</a:t>
            </a:r>
            <a:r>
              <a:rPr lang="en-US" sz="3000" b="1" dirty="0">
                <a:solidFill>
                  <a:srgbClr val="FF0000"/>
                </a:solidFill>
                <a:latin typeface="Arial" panose="020B0604020202020204" pitchFamily="34" charset="0"/>
                <a:cs typeface="Arial" panose="020B0604020202020204" pitchFamily="34" charset="0"/>
              </a:rPr>
              <a:t> </a:t>
            </a:r>
            <a:r>
              <a:rPr lang="en-US" sz="3000" b="1" dirty="0" err="1">
                <a:solidFill>
                  <a:srgbClr val="FF0000"/>
                </a:solidFill>
                <a:latin typeface="Arial" panose="020B0604020202020204" pitchFamily="34" charset="0"/>
                <a:cs typeface="Arial" panose="020B0604020202020204" pitchFamily="34" charset="0"/>
              </a:rPr>
              <a:t>kế</a:t>
            </a:r>
            <a:r>
              <a:rPr lang="en-US" sz="3000" b="1" dirty="0">
                <a:solidFill>
                  <a:srgbClr val="FF0000"/>
                </a:solidFill>
                <a:latin typeface="Arial" panose="020B0604020202020204" pitchFamily="34" charset="0"/>
                <a:cs typeface="Arial" panose="020B0604020202020204" pitchFamily="34" charset="0"/>
              </a:rPr>
              <a:t> </a:t>
            </a:r>
            <a:r>
              <a:rPr lang="en-US" sz="3000" b="1" dirty="0" err="1">
                <a:solidFill>
                  <a:srgbClr val="FF0000"/>
                </a:solidFill>
                <a:latin typeface="Arial" panose="020B0604020202020204" pitchFamily="34" charset="0"/>
                <a:cs typeface="Arial" panose="020B0604020202020204" pitchFamily="34" charset="0"/>
              </a:rPr>
              <a:t>hoạch</a:t>
            </a:r>
            <a:r>
              <a:rPr lang="en-US" sz="3000" b="1" dirty="0">
                <a:solidFill>
                  <a:srgbClr val="FF0000"/>
                </a:solidFill>
                <a:latin typeface="Arial" panose="020B0604020202020204" pitchFamily="34" charset="0"/>
                <a:cs typeface="Arial" panose="020B0604020202020204" pitchFamily="34" charset="0"/>
              </a:rPr>
              <a:t>, </a:t>
            </a:r>
            <a:r>
              <a:rPr lang="en-US" sz="3000" b="1" dirty="0" err="1">
                <a:solidFill>
                  <a:srgbClr val="FF0000"/>
                </a:solidFill>
                <a:latin typeface="Arial" panose="020B0604020202020204" pitchFamily="34" charset="0"/>
                <a:cs typeface="Arial" panose="020B0604020202020204" pitchFamily="34" charset="0"/>
              </a:rPr>
              <a:t>đánh</a:t>
            </a:r>
            <a:r>
              <a:rPr lang="en-US" sz="3000" b="1" dirty="0">
                <a:solidFill>
                  <a:srgbClr val="FF0000"/>
                </a:solidFill>
                <a:latin typeface="Arial" panose="020B0604020202020204" pitchFamily="34" charset="0"/>
                <a:cs typeface="Arial" panose="020B0604020202020204" pitchFamily="34" charset="0"/>
              </a:rPr>
              <a:t> </a:t>
            </a:r>
            <a:r>
              <a:rPr lang="en-US" sz="3000" b="1" dirty="0" err="1">
                <a:solidFill>
                  <a:srgbClr val="FF0000"/>
                </a:solidFill>
                <a:latin typeface="Arial" panose="020B0604020202020204" pitchFamily="34" charset="0"/>
                <a:cs typeface="Arial" panose="020B0604020202020204" pitchFamily="34" charset="0"/>
              </a:rPr>
              <a:t>giá</a:t>
            </a:r>
            <a:r>
              <a:rPr lang="en-US" sz="3000" b="1" dirty="0">
                <a:solidFill>
                  <a:srgbClr val="FF0000"/>
                </a:solidFill>
                <a:latin typeface="Arial" panose="020B0604020202020204" pitchFamily="34" charset="0"/>
                <a:cs typeface="Arial" panose="020B0604020202020204" pitchFamily="34" charset="0"/>
              </a:rPr>
              <a:t>, </a:t>
            </a:r>
            <a:r>
              <a:rPr lang="en-US" sz="3000" b="1" dirty="0" err="1">
                <a:solidFill>
                  <a:srgbClr val="FF0000"/>
                </a:solidFill>
                <a:latin typeface="Arial" panose="020B0604020202020204" pitchFamily="34" charset="0"/>
                <a:cs typeface="Arial" panose="020B0604020202020204" pitchFamily="34" charset="0"/>
              </a:rPr>
              <a:t>báo</a:t>
            </a:r>
            <a:r>
              <a:rPr lang="en-US" sz="3000" b="1" dirty="0">
                <a:solidFill>
                  <a:srgbClr val="FF0000"/>
                </a:solidFill>
                <a:latin typeface="Arial" panose="020B0604020202020204" pitchFamily="34" charset="0"/>
                <a:cs typeface="Arial" panose="020B0604020202020204" pitchFamily="34" charset="0"/>
              </a:rPr>
              <a:t> </a:t>
            </a:r>
            <a:r>
              <a:rPr lang="en-US" sz="3000" b="1" dirty="0" err="1">
                <a:solidFill>
                  <a:srgbClr val="FF0000"/>
                </a:solidFill>
                <a:latin typeface="Arial" panose="020B0604020202020204" pitchFamily="34" charset="0"/>
                <a:cs typeface="Arial" panose="020B0604020202020204" pitchFamily="34" charset="0"/>
              </a:rPr>
              <a:t>cáo</a:t>
            </a:r>
            <a:r>
              <a:rPr lang="en-US" sz="3000" b="1" dirty="0">
                <a:solidFill>
                  <a:srgbClr val="FF0000"/>
                </a:solidFill>
                <a:latin typeface="Arial" panose="020B0604020202020204" pitchFamily="34" charset="0"/>
                <a:cs typeface="Arial" panose="020B0604020202020204" pitchFamily="34" charset="0"/>
              </a:rPr>
              <a:t> </a:t>
            </a:r>
            <a:r>
              <a:rPr lang="en-US" sz="3000" b="1" dirty="0" err="1">
                <a:solidFill>
                  <a:srgbClr val="FF0000"/>
                </a:solidFill>
                <a:latin typeface="Arial" panose="020B0604020202020204" pitchFamily="34" charset="0"/>
                <a:cs typeface="Arial" panose="020B0604020202020204" pitchFamily="34" charset="0"/>
              </a:rPr>
              <a:t>hoạt</a:t>
            </a:r>
            <a:r>
              <a:rPr lang="en-US" sz="3000" b="1" dirty="0">
                <a:solidFill>
                  <a:srgbClr val="FF0000"/>
                </a:solidFill>
                <a:latin typeface="Arial" panose="020B0604020202020204" pitchFamily="34" charset="0"/>
                <a:cs typeface="Arial" panose="020B0604020202020204" pitchFamily="34" charset="0"/>
              </a:rPr>
              <a:t> </a:t>
            </a:r>
            <a:r>
              <a:rPr lang="en-US" sz="3000" b="1" dirty="0" err="1">
                <a:solidFill>
                  <a:srgbClr val="FF0000"/>
                </a:solidFill>
                <a:latin typeface="Arial" panose="020B0604020202020204" pitchFamily="34" charset="0"/>
                <a:cs typeface="Arial" panose="020B0604020202020204" pitchFamily="34" charset="0"/>
              </a:rPr>
              <a:t>động</a:t>
            </a:r>
            <a:r>
              <a:rPr lang="en-US" sz="3000" b="1" dirty="0">
                <a:solidFill>
                  <a:srgbClr val="FF0000"/>
                </a:solidFill>
                <a:latin typeface="Arial" panose="020B0604020202020204" pitchFamily="34" charset="0"/>
                <a:cs typeface="Arial" panose="020B0604020202020204" pitchFamily="34" charset="0"/>
              </a:rPr>
              <a:t> y </a:t>
            </a:r>
            <a:r>
              <a:rPr lang="en-US" sz="3000" b="1" dirty="0" err="1">
                <a:solidFill>
                  <a:srgbClr val="FF0000"/>
                </a:solidFill>
                <a:latin typeface="Arial" panose="020B0604020202020204" pitchFamily="34" charset="0"/>
                <a:cs typeface="Arial" panose="020B0604020202020204" pitchFamily="34" charset="0"/>
              </a:rPr>
              <a:t>tế</a:t>
            </a:r>
            <a:r>
              <a:rPr lang="en-US" sz="3000" b="1" dirty="0">
                <a:solidFill>
                  <a:srgbClr val="FF0000"/>
                </a:solidFill>
                <a:latin typeface="Arial" panose="020B0604020202020204" pitchFamily="34" charset="0"/>
                <a:cs typeface="Arial" panose="020B0604020202020204" pitchFamily="34" charset="0"/>
              </a:rPr>
              <a:t> </a:t>
            </a:r>
            <a:r>
              <a:rPr lang="en-US" sz="3000" b="1" dirty="0" err="1">
                <a:solidFill>
                  <a:srgbClr val="FF0000"/>
                </a:solidFill>
                <a:latin typeface="Arial" panose="020B0604020202020204" pitchFamily="34" charset="0"/>
                <a:cs typeface="Arial" panose="020B0604020202020204" pitchFamily="34" charset="0"/>
              </a:rPr>
              <a:t>trường</a:t>
            </a:r>
            <a:r>
              <a:rPr lang="en-US" sz="3000" b="1" dirty="0">
                <a:solidFill>
                  <a:srgbClr val="FF0000"/>
                </a:solidFill>
                <a:latin typeface="Arial" panose="020B0604020202020204" pitchFamily="34" charset="0"/>
                <a:cs typeface="Arial" panose="020B0604020202020204" pitchFamily="34" charset="0"/>
              </a:rPr>
              <a:t> </a:t>
            </a:r>
            <a:r>
              <a:rPr lang="en-US" sz="3000" b="1" dirty="0" err="1">
                <a:solidFill>
                  <a:srgbClr val="FF0000"/>
                </a:solidFill>
                <a:latin typeface="Arial" panose="020B0604020202020204" pitchFamily="34" charset="0"/>
                <a:cs typeface="Arial" panose="020B0604020202020204" pitchFamily="34" charset="0"/>
              </a:rPr>
              <a:t>học</a:t>
            </a:r>
            <a:r>
              <a:rPr lang="en-US" sz="3000" b="1" dirty="0">
                <a:solidFill>
                  <a:srgbClr val="FF0000"/>
                </a:solidFill>
                <a:latin typeface="Arial" panose="020B0604020202020204" pitchFamily="34" charset="0"/>
                <a:cs typeface="Arial" panose="020B0604020202020204" pitchFamily="34" charset="0"/>
              </a:rPr>
              <a:t>, </a:t>
            </a:r>
            <a:r>
              <a:rPr lang="en-US" sz="3000" b="1" dirty="0" err="1">
                <a:solidFill>
                  <a:srgbClr val="FF0000"/>
                </a:solidFill>
                <a:latin typeface="Arial" panose="020B0604020202020204" pitchFamily="34" charset="0"/>
                <a:cs typeface="Arial" panose="020B0604020202020204" pitchFamily="34" charset="0"/>
              </a:rPr>
              <a:t>thực</a:t>
            </a:r>
            <a:r>
              <a:rPr lang="en-US" sz="3000" b="1" dirty="0">
                <a:solidFill>
                  <a:srgbClr val="FF0000"/>
                </a:solidFill>
                <a:latin typeface="Arial" panose="020B0604020202020204" pitchFamily="34" charset="0"/>
                <a:cs typeface="Arial" panose="020B0604020202020204" pitchFamily="34" charset="0"/>
              </a:rPr>
              <a:t> </a:t>
            </a:r>
            <a:r>
              <a:rPr lang="en-US" sz="3000" b="1" dirty="0" err="1">
                <a:solidFill>
                  <a:srgbClr val="FF0000"/>
                </a:solidFill>
                <a:latin typeface="Arial" panose="020B0604020202020204" pitchFamily="34" charset="0"/>
                <a:cs typeface="Arial" panose="020B0604020202020204" pitchFamily="34" charset="0"/>
              </a:rPr>
              <a:t>hành</a:t>
            </a:r>
            <a:r>
              <a:rPr lang="en-US" sz="3000" b="1" dirty="0">
                <a:solidFill>
                  <a:srgbClr val="FF0000"/>
                </a:solidFill>
                <a:latin typeface="Arial" panose="020B0604020202020204" pitchFamily="34" charset="0"/>
                <a:cs typeface="Arial" panose="020B0604020202020204" pitchFamily="34" charset="0"/>
              </a:rPr>
              <a:t> </a:t>
            </a:r>
            <a:r>
              <a:rPr lang="en-US" sz="3000" b="1" dirty="0" err="1">
                <a:solidFill>
                  <a:srgbClr val="FF0000"/>
                </a:solidFill>
                <a:latin typeface="Arial" panose="020B0604020202020204" pitchFamily="34" charset="0"/>
                <a:cs typeface="Arial" panose="020B0604020202020204" pitchFamily="34" charset="0"/>
              </a:rPr>
              <a:t>và</a:t>
            </a:r>
            <a:r>
              <a:rPr lang="en-US" sz="3000" b="1" dirty="0">
                <a:solidFill>
                  <a:srgbClr val="FF0000"/>
                </a:solidFill>
                <a:latin typeface="Arial" panose="020B0604020202020204" pitchFamily="34" charset="0"/>
                <a:cs typeface="Arial" panose="020B0604020202020204" pitchFamily="34" charset="0"/>
              </a:rPr>
              <a:t> </a:t>
            </a:r>
            <a:r>
              <a:rPr lang="en-US" sz="3000" b="1" dirty="0" err="1">
                <a:solidFill>
                  <a:srgbClr val="FF0000"/>
                </a:solidFill>
                <a:latin typeface="Arial" panose="020B0604020202020204" pitchFamily="34" charset="0"/>
                <a:cs typeface="Arial" panose="020B0604020202020204" pitchFamily="34" charset="0"/>
              </a:rPr>
              <a:t>kiểm</a:t>
            </a:r>
            <a:r>
              <a:rPr lang="en-US" sz="3000" b="1" dirty="0">
                <a:solidFill>
                  <a:srgbClr val="FF0000"/>
                </a:solidFill>
                <a:latin typeface="Arial" panose="020B0604020202020204" pitchFamily="34" charset="0"/>
                <a:cs typeface="Arial" panose="020B0604020202020204" pitchFamily="34" charset="0"/>
              </a:rPr>
              <a:t> </a:t>
            </a:r>
            <a:r>
              <a:rPr lang="en-US" sz="3000" b="1" dirty="0" err="1">
                <a:solidFill>
                  <a:srgbClr val="FF0000"/>
                </a:solidFill>
                <a:latin typeface="Arial" panose="020B0604020202020204" pitchFamily="34" charset="0"/>
                <a:cs typeface="Arial" panose="020B0604020202020204" pitchFamily="34" charset="0"/>
              </a:rPr>
              <a:t>tra</a:t>
            </a:r>
            <a:r>
              <a:rPr lang="en-US" sz="3000" b="1" dirty="0">
                <a:solidFill>
                  <a:srgbClr val="FF0000"/>
                </a:solidFill>
                <a:latin typeface="Arial" panose="020B0604020202020204" pitchFamily="34" charset="0"/>
                <a:cs typeface="Arial" panose="020B0604020202020204" pitchFamily="34" charset="0"/>
              </a:rPr>
              <a:t> </a:t>
            </a:r>
            <a:r>
              <a:rPr lang="en-US" sz="3000" b="1" dirty="0" err="1">
                <a:solidFill>
                  <a:srgbClr val="FF0000"/>
                </a:solidFill>
                <a:latin typeface="Arial" panose="020B0604020202020204" pitchFamily="34" charset="0"/>
                <a:cs typeface="Arial" panose="020B0604020202020204" pitchFamily="34" charset="0"/>
              </a:rPr>
              <a:t>cuối</a:t>
            </a:r>
            <a:r>
              <a:rPr lang="en-US" sz="3000" b="1" dirty="0">
                <a:solidFill>
                  <a:srgbClr val="FF0000"/>
                </a:solidFill>
                <a:latin typeface="Arial" panose="020B0604020202020204" pitchFamily="34" charset="0"/>
                <a:cs typeface="Arial" panose="020B0604020202020204" pitchFamily="34" charset="0"/>
              </a:rPr>
              <a:t> </a:t>
            </a:r>
            <a:r>
              <a:rPr lang="en-US" sz="3000" b="1" dirty="0" err="1">
                <a:solidFill>
                  <a:srgbClr val="FF0000"/>
                </a:solidFill>
                <a:latin typeface="Arial" panose="020B0604020202020204" pitchFamily="34" charset="0"/>
                <a:cs typeface="Arial" panose="020B0604020202020204" pitchFamily="34" charset="0"/>
              </a:rPr>
              <a:t>khóa</a:t>
            </a:r>
            <a:endParaRPr lang="en-US" sz="3000" b="1" dirty="0">
              <a:solidFill>
                <a:srgbClr val="FF0000"/>
              </a:solidFill>
              <a:latin typeface="Arial" panose="020B0604020202020204" pitchFamily="34" charset="0"/>
              <a:cs typeface="Arial" panose="020B0604020202020204" pitchFamily="34" charset="0"/>
            </a:endParaRPr>
          </a:p>
          <a:p>
            <a:pPr marL="0" indent="0" algn="ctr">
              <a:spcBef>
                <a:spcPts val="0"/>
              </a:spcBef>
              <a:buNone/>
            </a:pPr>
            <a:endParaRPr lang="en-US" sz="2400" dirty="0">
              <a:solidFill>
                <a:srgbClr val="FF0000"/>
              </a:solidFill>
              <a:latin typeface="Arial" panose="020B0604020202020204" pitchFamily="34" charset="0"/>
              <a:cs typeface="Arial" panose="020B0604020202020204" pitchFamily="34" charset="0"/>
            </a:endParaRPr>
          </a:p>
          <a:p>
            <a:pPr algn="just">
              <a:spcBef>
                <a:spcPts val="0"/>
              </a:spcBef>
              <a:buFont typeface="+mj-lt"/>
              <a:buAutoNum type="arabicPeriod"/>
            </a:pPr>
            <a:r>
              <a:rPr lang="en-US" sz="2400" b="1" i="1" dirty="0" err="1">
                <a:solidFill>
                  <a:srgbClr val="FF0000"/>
                </a:solidFill>
                <a:latin typeface="Arial" panose="020B0604020202020204" pitchFamily="34" charset="0"/>
                <a:cs typeface="Arial" panose="020B0604020202020204" pitchFamily="34" charset="0"/>
              </a:rPr>
              <a:t>Khái</a:t>
            </a:r>
            <a:r>
              <a:rPr lang="en-US" sz="2400" b="1" i="1" dirty="0">
                <a:solidFill>
                  <a:srgbClr val="FF0000"/>
                </a:solidFill>
                <a:latin typeface="Arial" panose="020B0604020202020204" pitchFamily="34" charset="0"/>
                <a:cs typeface="Arial" panose="020B0604020202020204" pitchFamily="34" charset="0"/>
              </a:rPr>
              <a:t> </a:t>
            </a:r>
            <a:r>
              <a:rPr lang="en-US" sz="2400" b="1" i="1" dirty="0" err="1">
                <a:solidFill>
                  <a:srgbClr val="FF0000"/>
                </a:solidFill>
                <a:latin typeface="Arial" panose="020B0604020202020204" pitchFamily="34" charset="0"/>
                <a:cs typeface="Arial" panose="020B0604020202020204" pitchFamily="34" charset="0"/>
              </a:rPr>
              <a:t>niệm</a:t>
            </a:r>
            <a:r>
              <a:rPr lang="en-US" sz="2400" b="1" i="1" dirty="0">
                <a:solidFill>
                  <a:srgbClr val="FF0000"/>
                </a:solidFill>
                <a:latin typeface="Arial" panose="020B0604020202020204" pitchFamily="34" charset="0"/>
                <a:cs typeface="Arial" panose="020B0604020202020204" pitchFamily="34" charset="0"/>
              </a:rPr>
              <a:t>, </a:t>
            </a:r>
            <a:r>
              <a:rPr lang="en-US" sz="2400" b="1" i="1" dirty="0" err="1">
                <a:solidFill>
                  <a:srgbClr val="FF0000"/>
                </a:solidFill>
                <a:latin typeface="Arial" panose="020B0604020202020204" pitchFamily="34" charset="0"/>
                <a:cs typeface="Arial" panose="020B0604020202020204" pitchFamily="34" charset="0"/>
              </a:rPr>
              <a:t>phương</a:t>
            </a:r>
            <a:r>
              <a:rPr lang="en-US" sz="2400" b="1" i="1" dirty="0">
                <a:solidFill>
                  <a:srgbClr val="FF0000"/>
                </a:solidFill>
                <a:latin typeface="Arial" panose="020B0604020202020204" pitchFamily="34" charset="0"/>
                <a:cs typeface="Arial" panose="020B0604020202020204" pitchFamily="34" charset="0"/>
              </a:rPr>
              <a:t> </a:t>
            </a:r>
            <a:r>
              <a:rPr lang="en-US" sz="2400" b="1" i="1" dirty="0" err="1">
                <a:solidFill>
                  <a:srgbClr val="FF0000"/>
                </a:solidFill>
                <a:latin typeface="Arial" panose="020B0604020202020204" pitchFamily="34" charset="0"/>
                <a:cs typeface="Arial" panose="020B0604020202020204" pitchFamily="34" charset="0"/>
              </a:rPr>
              <a:t>pháp</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xây</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dựng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và</a:t>
            </a:r>
            <a:r>
              <a:rPr lang="en-US" sz="2400" dirty="0">
                <a:latin typeface="Arial" panose="020B0604020202020204" pitchFamily="34" charset="0"/>
                <a:cs typeface="Arial" panose="020B0604020202020204" pitchFamily="34" charset="0"/>
              </a:rPr>
              <a:t> </a:t>
            </a:r>
            <a:r>
              <a:rPr lang="vi-VN" sz="2400" dirty="0">
                <a:latin typeface="Arial" panose="020B0604020202020204" pitchFamily="34" charset="0"/>
                <a:cs typeface="Arial" panose="020B0604020202020204" pitchFamily="34" charset="0"/>
              </a:rPr>
              <a:t>các nội dung cơ bản cần xem xét để lập kế hoạch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đánh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giá</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và</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báo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cáo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về</a:t>
            </a:r>
            <a:r>
              <a:rPr lang="en-US" sz="2400" dirty="0">
                <a:latin typeface="Arial" panose="020B0604020202020204" pitchFamily="34" charset="0"/>
                <a:cs typeface="Arial" panose="020B0604020202020204" pitchFamily="34" charset="0"/>
              </a:rPr>
              <a:t> y </a:t>
            </a:r>
            <a:r>
              <a:rPr lang="en-US" sz="2400" dirty="0" err="1">
                <a:latin typeface="Arial" panose="020B0604020202020204" pitchFamily="34" charset="0"/>
                <a:cs typeface="Arial" panose="020B0604020202020204" pitchFamily="34" charset="0"/>
              </a:rPr>
              <a:t>tế</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trường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học</a:t>
            </a:r>
            <a:r>
              <a:rPr lang="en-US" sz="2400" dirty="0">
                <a:latin typeface="Arial" panose="020B0604020202020204" pitchFamily="34" charset="0"/>
                <a:cs typeface="Arial" panose="020B0604020202020204" pitchFamily="34" charset="0"/>
              </a:rPr>
              <a:t>.</a:t>
            </a:r>
          </a:p>
          <a:p>
            <a:pPr algn="just">
              <a:spcBef>
                <a:spcPts val="0"/>
              </a:spcBef>
              <a:buFont typeface="+mj-lt"/>
              <a:buAutoNum type="arabicPeriod"/>
            </a:pPr>
            <a:r>
              <a:rPr lang="en-US" sz="2400" b="1" i="1" dirty="0" err="1">
                <a:solidFill>
                  <a:srgbClr val="FF0000"/>
                </a:solidFill>
                <a:latin typeface="Arial" panose="020B0604020202020204" pitchFamily="34" charset="0"/>
                <a:cs typeface="Arial" panose="020B0604020202020204" pitchFamily="34" charset="0"/>
              </a:rPr>
              <a:t>Xây</a:t>
            </a:r>
            <a:r>
              <a:rPr lang="en-US" sz="2400" b="1" i="1" dirty="0">
                <a:solidFill>
                  <a:srgbClr val="FF0000"/>
                </a:solidFill>
                <a:latin typeface="Arial" panose="020B0604020202020204" pitchFamily="34" charset="0"/>
                <a:cs typeface="Arial" panose="020B0604020202020204" pitchFamily="34" charset="0"/>
              </a:rPr>
              <a:t> </a:t>
            </a:r>
            <a:r>
              <a:rPr lang="en-US" sz="2400" b="1" i="1" dirty="0" err="1">
                <a:solidFill>
                  <a:srgbClr val="FF0000"/>
                </a:solidFill>
                <a:latin typeface="Arial" panose="020B0604020202020204" pitchFamily="34" charset="0"/>
                <a:cs typeface="Arial" panose="020B0604020202020204" pitchFamily="34" charset="0"/>
              </a:rPr>
              <a:t>dựng</a:t>
            </a:r>
            <a:r>
              <a:rPr lang="vi-VN" sz="2400" dirty="0">
                <a:latin typeface="Arial" panose="020B0604020202020204" pitchFamily="34" charset="0"/>
                <a:cs typeface="Arial" panose="020B0604020202020204" pitchFamily="34" charset="0"/>
              </a:rPr>
              <a:t> kế hoạch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đánh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giá</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và</a:t>
            </a:r>
            <a:r>
              <a:rPr lang="en-US" sz="2400" dirty="0">
                <a:latin typeface="Arial" panose="020B0604020202020204" pitchFamily="34" charset="0"/>
                <a:cs typeface="Arial" panose="020B0604020202020204" pitchFamily="34" charset="0"/>
              </a:rPr>
              <a:t> </a:t>
            </a:r>
            <a:r>
              <a:rPr lang="vi-VN" sz="2400" dirty="0">
                <a:latin typeface="Arial" panose="020B0604020202020204" pitchFamily="34" charset="0"/>
                <a:cs typeface="Arial" panose="020B0604020202020204" pitchFamily="34" charset="0"/>
              </a:rPr>
              <a:t>báo cáo về công tác y tế trường học</a:t>
            </a:r>
            <a:r>
              <a:rPr lang="en-US" sz="2400" dirty="0">
                <a:latin typeface="Arial" panose="020B0604020202020204" pitchFamily="34" charset="0"/>
                <a:cs typeface="Arial" panose="020B0604020202020204" pitchFamily="34" charset="0"/>
              </a:rPr>
              <a:t>.</a:t>
            </a:r>
          </a:p>
          <a:p>
            <a:pPr algn="just">
              <a:spcBef>
                <a:spcPts val="0"/>
              </a:spcBef>
              <a:buFont typeface="+mj-lt"/>
              <a:buAutoNum type="arabicPeriod"/>
            </a:pPr>
            <a:r>
              <a:rPr lang="en-US" sz="2400" b="1" i="1" dirty="0" err="1">
                <a:solidFill>
                  <a:srgbClr val="FF0000"/>
                </a:solidFill>
                <a:latin typeface="Arial" panose="020B0604020202020204" pitchFamily="34" charset="0"/>
                <a:cs typeface="Arial" panose="020B0604020202020204" pitchFamily="34" charset="0"/>
              </a:rPr>
              <a:t>Thực</a:t>
            </a:r>
            <a:r>
              <a:rPr lang="en-US" sz="2400" b="1" i="1" dirty="0">
                <a:solidFill>
                  <a:srgbClr val="FF0000"/>
                </a:solidFill>
                <a:latin typeface="Arial" panose="020B0604020202020204" pitchFamily="34" charset="0"/>
                <a:cs typeface="Arial" panose="020B0604020202020204" pitchFamily="34" charset="0"/>
              </a:rPr>
              <a:t> </a:t>
            </a:r>
            <a:r>
              <a:rPr lang="en-US" sz="2400" b="1" i="1" dirty="0" err="1">
                <a:solidFill>
                  <a:srgbClr val="FF0000"/>
                </a:solidFill>
                <a:latin typeface="Arial" panose="020B0604020202020204" pitchFamily="34" charset="0"/>
                <a:cs typeface="Arial" panose="020B0604020202020204" pitchFamily="34" charset="0"/>
              </a:rPr>
              <a:t>hành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về</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phát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hiện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theo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dõi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quản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lý</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dự</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phòng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truyền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thông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về</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các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vấn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đề</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sức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khỏe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bệnh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tật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của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học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sinh</a:t>
            </a:r>
            <a:r>
              <a:rPr lang="en-US" sz="2400" dirty="0">
                <a:latin typeface="Arial" panose="020B0604020202020204" pitchFamily="34" charset="0"/>
                <a:cs typeface="Arial" panose="020B0604020202020204" pitchFamily="34" charset="0"/>
              </a:rPr>
              <a:t>.</a:t>
            </a:r>
          </a:p>
          <a:p>
            <a:pPr algn="just">
              <a:spcBef>
                <a:spcPts val="0"/>
              </a:spcBef>
              <a:buFont typeface="+mj-lt"/>
              <a:buAutoNum type="arabicPeriod"/>
            </a:pPr>
            <a:r>
              <a:rPr lang="en-US" sz="2400" b="1" i="1" dirty="0" err="1">
                <a:solidFill>
                  <a:srgbClr val="FF0000"/>
                </a:solidFill>
                <a:latin typeface="Arial" panose="020B0604020202020204" pitchFamily="34" charset="0"/>
                <a:cs typeface="Arial" panose="020B0604020202020204" pitchFamily="34" charset="0"/>
              </a:rPr>
              <a:t>Kiểm</a:t>
            </a:r>
            <a:r>
              <a:rPr lang="en-US" sz="2400" b="1" i="1" dirty="0">
                <a:solidFill>
                  <a:srgbClr val="FF0000"/>
                </a:solidFill>
                <a:latin typeface="Arial" panose="020B0604020202020204" pitchFamily="34" charset="0"/>
                <a:cs typeface="Arial" panose="020B0604020202020204" pitchFamily="34" charset="0"/>
              </a:rPr>
              <a:t> </a:t>
            </a:r>
            <a:r>
              <a:rPr lang="en-US" sz="2400" b="1" i="1" dirty="0" err="1">
                <a:solidFill>
                  <a:srgbClr val="FF0000"/>
                </a:solidFill>
                <a:latin typeface="Arial" panose="020B0604020202020204" pitchFamily="34" charset="0"/>
                <a:cs typeface="Arial" panose="020B0604020202020204" pitchFamily="34" charset="0"/>
              </a:rPr>
              <a:t>tra</a:t>
            </a:r>
            <a:r>
              <a:rPr lang="en-US" sz="2400" b="1" i="1" dirty="0">
                <a:solidFill>
                  <a:srgbClr val="FF0000"/>
                </a:solidFill>
                <a:latin typeface="Arial" panose="020B0604020202020204" pitchFamily="34" charset="0"/>
                <a:cs typeface="Arial" panose="020B0604020202020204" pitchFamily="34" charset="0"/>
              </a:rPr>
              <a:t>, </a:t>
            </a:r>
            <a:r>
              <a:rPr lang="en-US" sz="2400" b="1" i="1" dirty="0" err="1">
                <a:solidFill>
                  <a:srgbClr val="FF0000"/>
                </a:solidFill>
                <a:latin typeface="Arial" panose="020B0604020202020204" pitchFamily="34" charset="0"/>
                <a:cs typeface="Arial" panose="020B0604020202020204" pitchFamily="34" charset="0"/>
              </a:rPr>
              <a:t>đánh</a:t>
            </a:r>
            <a:r>
              <a:rPr lang="en-US" sz="2400" b="1" i="1" dirty="0">
                <a:solidFill>
                  <a:srgbClr val="FF0000"/>
                </a:solidFill>
                <a:latin typeface="Arial" panose="020B0604020202020204" pitchFamily="34" charset="0"/>
                <a:cs typeface="Arial" panose="020B0604020202020204" pitchFamily="34" charset="0"/>
              </a:rPr>
              <a:t> </a:t>
            </a:r>
            <a:r>
              <a:rPr lang="en-US" sz="2400" b="1" i="1" dirty="0" err="1">
                <a:solidFill>
                  <a:srgbClr val="FF0000"/>
                </a:solidFill>
                <a:latin typeface="Arial" panose="020B0604020202020204" pitchFamily="34" charset="0"/>
                <a:cs typeface="Arial" panose="020B0604020202020204" pitchFamily="34" charset="0"/>
              </a:rPr>
              <a:t>giá</a:t>
            </a:r>
            <a:r>
              <a:rPr lang="en-US" sz="2400" b="1" i="1" dirty="0">
                <a:solidFill>
                  <a:srgbClr val="FF0000"/>
                </a:solidFill>
                <a:latin typeface="Arial" panose="020B0604020202020204" pitchFamily="34" charset="0"/>
                <a:cs typeface="Arial" panose="020B0604020202020204" pitchFamily="34" charset="0"/>
              </a:rPr>
              <a:t> </a:t>
            </a:r>
            <a:r>
              <a:rPr lang="en-US" sz="2400" b="1" i="1" dirty="0" err="1">
                <a:solidFill>
                  <a:srgbClr val="FF0000"/>
                </a:solidFill>
                <a:latin typeface="Arial" panose="020B0604020202020204" pitchFamily="34" charset="0"/>
                <a:cs typeface="Arial" panose="020B0604020202020204" pitchFamily="34" charset="0"/>
              </a:rPr>
              <a:t>kết</a:t>
            </a:r>
            <a:r>
              <a:rPr lang="en-US" sz="2400" b="1" i="1" dirty="0">
                <a:solidFill>
                  <a:srgbClr val="FF0000"/>
                </a:solidFill>
                <a:latin typeface="Arial" panose="020B0604020202020204" pitchFamily="34" charset="0"/>
                <a:cs typeface="Arial" panose="020B0604020202020204" pitchFamily="34" charset="0"/>
              </a:rPr>
              <a:t> </a:t>
            </a:r>
            <a:r>
              <a:rPr lang="en-US" sz="2400" b="1" i="1" dirty="0" err="1">
                <a:solidFill>
                  <a:srgbClr val="FF0000"/>
                </a:solidFill>
                <a:latin typeface="Arial" panose="020B0604020202020204" pitchFamily="34" charset="0"/>
                <a:cs typeface="Arial" panose="020B0604020202020204" pitchFamily="34" charset="0"/>
              </a:rPr>
              <a:t>quả</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học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tập</a:t>
            </a:r>
            <a:r>
              <a:rPr lang="en-US" sz="2400" dirty="0">
                <a:latin typeface="Arial" panose="020B0604020202020204" pitchFamily="34" charset="0"/>
                <a:cs typeface="Arial" panose="020B0604020202020204" pitchFamily="34" charset="0"/>
              </a:rPr>
              <a:t>.</a:t>
            </a:r>
          </a:p>
          <a:p>
            <a:pPr marL="0" indent="0" algn="just">
              <a:spcBef>
                <a:spcPts val="0"/>
              </a:spcBef>
              <a:buNone/>
            </a:pPr>
            <a:endParaRPr lang="en-US" sz="2025"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4A7D80FA-530E-480C-82F5-18C1CE6E40AF}"/>
              </a:ext>
            </a:extLst>
          </p:cNvPr>
          <p:cNvSpPr>
            <a:spLocks noGrp="1"/>
          </p:cNvSpPr>
          <p:nvPr>
            <p:ph type="sldNum" sz="quarter" idx="12"/>
          </p:nvPr>
        </p:nvSpPr>
        <p:spPr/>
        <p:txBody>
          <a:bodyPr/>
          <a:lstStyle/>
          <a:p>
            <a:fld id="{C095D1BB-4319-4CBD-BB20-F7ADE7D39F36}" type="slidenum">
              <a:rPr lang="en-US" smtClean="0"/>
              <a:t>33</a:t>
            </a:fld>
            <a:endParaRPr lang="en-US" dirty="0"/>
          </a:p>
        </p:txBody>
      </p:sp>
    </p:spTree>
    <p:extLst>
      <p:ext uri="{BB962C8B-B14F-4D97-AF65-F5344CB8AC3E}">
        <p14:creationId xmlns:p14="http://schemas.microsoft.com/office/powerpoint/2010/main" val="318885425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7400"/>
            <a:ext cx="8229600" cy="1143000"/>
          </a:xfrm>
        </p:spPr>
        <p:txBody>
          <a:bodyPr/>
          <a:lstStyle/>
          <a:p>
            <a:r>
              <a:rPr lang="en-US" b="1">
                <a:solidFill>
                  <a:srgbClr val="FF0000"/>
                </a:solidFill>
              </a:rPr>
              <a:t>XIN TRÂN TRỌNG CẢM ƠN!</a:t>
            </a:r>
          </a:p>
        </p:txBody>
      </p:sp>
    </p:spTree>
    <p:extLst>
      <p:ext uri="{BB962C8B-B14F-4D97-AF65-F5344CB8AC3E}">
        <p14:creationId xmlns:p14="http://schemas.microsoft.com/office/powerpoint/2010/main" val="20823193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610600" cy="715962"/>
          </a:xfrm>
        </p:spPr>
        <p:txBody>
          <a:bodyPr>
            <a:normAutofit/>
          </a:bodyPr>
          <a:lstStyle/>
          <a:p>
            <a:r>
              <a:rPr lang="pt-BR" sz="3000" b="1" dirty="0" smtClean="0">
                <a:solidFill>
                  <a:srgbClr val="FF0000"/>
                </a:solidFill>
              </a:rPr>
              <a:t>KHÁI QUÁT THỰC TRẠNG</a:t>
            </a:r>
            <a:endParaRPr lang="en-US" sz="3000" dirty="0"/>
          </a:p>
        </p:txBody>
      </p:sp>
      <p:sp>
        <p:nvSpPr>
          <p:cNvPr id="3" name="Content Placeholder 2"/>
          <p:cNvSpPr>
            <a:spLocks noGrp="1"/>
          </p:cNvSpPr>
          <p:nvPr>
            <p:ph idx="1"/>
          </p:nvPr>
        </p:nvSpPr>
        <p:spPr>
          <a:xfrm>
            <a:off x="304800" y="914400"/>
            <a:ext cx="8534400" cy="4343400"/>
          </a:xfrm>
        </p:spPr>
        <p:txBody>
          <a:bodyPr>
            <a:noAutofit/>
          </a:bodyPr>
          <a:lstStyle/>
          <a:p>
            <a:pPr algn="just">
              <a:spcBef>
                <a:spcPts val="0"/>
              </a:spcBef>
              <a:buClr>
                <a:srgbClr val="FF0000"/>
              </a:buClr>
              <a:buFont typeface="Wingdings" panose="05000000000000000000" pitchFamily="2" charset="2"/>
              <a:buChar char="Ø"/>
            </a:pPr>
            <a:r>
              <a:rPr lang="en-US" altLang="en-US" sz="2600" dirty="0" err="1" smtClean="0">
                <a:latin typeface="Arial" panose="020B0604020202020204" pitchFamily="34" charset="0"/>
                <a:cs typeface="Arial" panose="020B0604020202020204" pitchFamily="34" charset="0"/>
              </a:rPr>
              <a:t>Thông</a:t>
            </a:r>
            <a:r>
              <a:rPr lang="en-US" altLang="en-US" sz="2600" dirty="0" smtClean="0">
                <a:latin typeface="Arial" panose="020B0604020202020204" pitchFamily="34" charset="0"/>
                <a:cs typeface="Arial" panose="020B0604020202020204" pitchFamily="34" charset="0"/>
              </a:rPr>
              <a:t> </a:t>
            </a:r>
            <a:r>
              <a:rPr lang="en-US" altLang="en-US" sz="2600" dirty="0" err="1">
                <a:latin typeface="Arial" panose="020B0604020202020204" pitchFamily="34" charset="0"/>
                <a:cs typeface="Arial" panose="020B0604020202020204" pitchFamily="34" charset="0"/>
              </a:rPr>
              <a:t>tư</a:t>
            </a:r>
            <a:r>
              <a:rPr lang="en-US" altLang="en-US" sz="2600" dirty="0">
                <a:latin typeface="Arial" panose="020B0604020202020204" pitchFamily="34" charset="0"/>
                <a:cs typeface="Arial" panose="020B0604020202020204" pitchFamily="34" charset="0"/>
              </a:rPr>
              <a:t> </a:t>
            </a:r>
            <a:r>
              <a:rPr lang="en-US" altLang="en-US" sz="2600" dirty="0" err="1">
                <a:latin typeface="Arial" panose="020B0604020202020204" pitchFamily="34" charset="0"/>
                <a:cs typeface="Arial" panose="020B0604020202020204" pitchFamily="34" charset="0"/>
              </a:rPr>
              <a:t>liên</a:t>
            </a:r>
            <a:r>
              <a:rPr lang="en-US" altLang="en-US" sz="2600" dirty="0">
                <a:latin typeface="Arial" panose="020B0604020202020204" pitchFamily="34" charset="0"/>
                <a:cs typeface="Arial" panose="020B0604020202020204" pitchFamily="34" charset="0"/>
              </a:rPr>
              <a:t> </a:t>
            </a:r>
            <a:r>
              <a:rPr lang="en-US" altLang="en-US" sz="2600" dirty="0" err="1">
                <a:latin typeface="Arial" panose="020B0604020202020204" pitchFamily="34" charset="0"/>
                <a:cs typeface="Arial" panose="020B0604020202020204" pitchFamily="34" charset="0"/>
              </a:rPr>
              <a:t>tịch</a:t>
            </a:r>
            <a:r>
              <a:rPr lang="en-US" altLang="en-US" sz="2600" dirty="0">
                <a:latin typeface="Arial" panose="020B0604020202020204" pitchFamily="34" charset="0"/>
                <a:cs typeface="Arial" panose="020B0604020202020204" pitchFamily="34" charset="0"/>
              </a:rPr>
              <a:t> </a:t>
            </a:r>
            <a:r>
              <a:rPr lang="en-US" altLang="en-US" sz="2600" dirty="0" err="1" smtClean="0">
                <a:latin typeface="Arial" panose="020B0604020202020204" pitchFamily="34" charset="0"/>
                <a:cs typeface="Arial" panose="020B0604020202020204" pitchFamily="34" charset="0"/>
              </a:rPr>
              <a:t>số</a:t>
            </a:r>
            <a:r>
              <a:rPr lang="en-US" altLang="en-US" sz="2600" dirty="0" smtClean="0">
                <a:latin typeface="Arial" panose="020B0604020202020204" pitchFamily="34" charset="0"/>
                <a:cs typeface="Arial" panose="020B0604020202020204" pitchFamily="34" charset="0"/>
              </a:rPr>
              <a:t> 13/2016/TTLT-BYT-BGDĐT </a:t>
            </a:r>
            <a:r>
              <a:rPr lang="en-US" altLang="en-US" sz="2600" dirty="0" err="1">
                <a:latin typeface="Arial" panose="020B0604020202020204" pitchFamily="34" charset="0"/>
                <a:cs typeface="Arial" panose="020B0604020202020204" pitchFamily="34" charset="0"/>
              </a:rPr>
              <a:t>quy</a:t>
            </a:r>
            <a:r>
              <a:rPr lang="en-US" altLang="en-US" sz="2600" dirty="0">
                <a:latin typeface="Arial" panose="020B0604020202020204" pitchFamily="34" charset="0"/>
                <a:cs typeface="Arial" panose="020B0604020202020204" pitchFamily="34" charset="0"/>
              </a:rPr>
              <a:t> </a:t>
            </a:r>
            <a:r>
              <a:rPr lang="en-US" altLang="en-US" sz="2600" dirty="0" err="1">
                <a:latin typeface="Arial" panose="020B0604020202020204" pitchFamily="34" charset="0"/>
                <a:cs typeface="Arial" panose="020B0604020202020204" pitchFamily="34" charset="0"/>
              </a:rPr>
              <a:t>định</a:t>
            </a:r>
            <a:r>
              <a:rPr lang="en-US" altLang="en-US" sz="2600" dirty="0">
                <a:latin typeface="Arial" panose="020B0604020202020204" pitchFamily="34" charset="0"/>
                <a:cs typeface="Arial" panose="020B0604020202020204" pitchFamily="34" charset="0"/>
              </a:rPr>
              <a:t> </a:t>
            </a:r>
            <a:r>
              <a:rPr lang="en-US" altLang="en-US" sz="2600" dirty="0" err="1">
                <a:latin typeface="Arial" panose="020B0604020202020204" pitchFamily="34" charset="0"/>
                <a:cs typeface="Arial" panose="020B0604020202020204" pitchFamily="34" charset="0"/>
              </a:rPr>
              <a:t>về</a:t>
            </a:r>
            <a:r>
              <a:rPr lang="en-US" altLang="en-US" sz="2600" dirty="0">
                <a:latin typeface="Arial" panose="020B0604020202020204" pitchFamily="34" charset="0"/>
                <a:cs typeface="Arial" panose="020B0604020202020204" pitchFamily="34" charset="0"/>
              </a:rPr>
              <a:t> </a:t>
            </a:r>
            <a:r>
              <a:rPr lang="en-US" altLang="en-US" sz="2600" dirty="0" err="1">
                <a:latin typeface="Arial" panose="020B0604020202020204" pitchFamily="34" charset="0"/>
                <a:cs typeface="Arial" panose="020B0604020202020204" pitchFamily="34" charset="0"/>
              </a:rPr>
              <a:t>công</a:t>
            </a:r>
            <a:r>
              <a:rPr lang="en-US" altLang="en-US" sz="2600" dirty="0">
                <a:latin typeface="Arial" panose="020B0604020202020204" pitchFamily="34" charset="0"/>
                <a:cs typeface="Arial" panose="020B0604020202020204" pitchFamily="34" charset="0"/>
              </a:rPr>
              <a:t> </a:t>
            </a:r>
            <a:r>
              <a:rPr lang="en-US" altLang="en-US" sz="2600" dirty="0" err="1">
                <a:latin typeface="Arial" panose="020B0604020202020204" pitchFamily="34" charset="0"/>
                <a:cs typeface="Arial" panose="020B0604020202020204" pitchFamily="34" charset="0"/>
              </a:rPr>
              <a:t>tác</a:t>
            </a:r>
            <a:r>
              <a:rPr lang="en-US" altLang="en-US" sz="2600" dirty="0">
                <a:latin typeface="Arial" panose="020B0604020202020204" pitchFamily="34" charset="0"/>
                <a:cs typeface="Arial" panose="020B0604020202020204" pitchFamily="34" charset="0"/>
              </a:rPr>
              <a:t> YTTH </a:t>
            </a:r>
            <a:r>
              <a:rPr lang="en-US" altLang="en-US" sz="2600" dirty="0" err="1" smtClean="0">
                <a:latin typeface="Arial" panose="020B0604020202020204" pitchFamily="34" charset="0"/>
                <a:cs typeface="Arial" panose="020B0604020202020204" pitchFamily="34" charset="0"/>
              </a:rPr>
              <a:t>được</a:t>
            </a:r>
            <a:r>
              <a:rPr lang="en-US" altLang="en-US" sz="2600" dirty="0" smtClean="0">
                <a:latin typeface="Arial" panose="020B0604020202020204" pitchFamily="34" charset="0"/>
                <a:cs typeface="Arial" panose="020B0604020202020204" pitchFamily="34" charset="0"/>
              </a:rPr>
              <a:t> ban </a:t>
            </a:r>
            <a:r>
              <a:rPr lang="en-US" altLang="en-US" sz="2600" dirty="0" err="1" smtClean="0">
                <a:latin typeface="Arial" panose="020B0604020202020204" pitchFamily="34" charset="0"/>
                <a:cs typeface="Arial" panose="020B0604020202020204" pitchFamily="34" charset="0"/>
              </a:rPr>
              <a:t>hành</a:t>
            </a:r>
            <a:r>
              <a:rPr lang="en-US" altLang="en-US" sz="2600" dirty="0" smtClean="0">
                <a:latin typeface="Arial" panose="020B0604020202020204" pitchFamily="34" charset="0"/>
                <a:cs typeface="Arial" panose="020B0604020202020204" pitchFamily="34" charset="0"/>
              </a:rPr>
              <a:t>:</a:t>
            </a:r>
          </a:p>
          <a:p>
            <a:pPr lvl="1" algn="just">
              <a:spcBef>
                <a:spcPts val="0"/>
              </a:spcBef>
              <a:buClr>
                <a:srgbClr val="FF0000"/>
              </a:buClr>
              <a:buFont typeface="Wingdings" panose="05000000000000000000" pitchFamily="2" charset="2"/>
              <a:buChar char="ü"/>
            </a:pPr>
            <a:r>
              <a:rPr lang="en-US" sz="2200" dirty="0" err="1" smtClean="0">
                <a:latin typeface="Arial" panose="020B0604020202020204" pitchFamily="34" charset="0"/>
                <a:cs typeface="Arial" panose="020B0604020202020204" pitchFamily="34" charset="0"/>
              </a:rPr>
              <a:t>Là</a:t>
            </a:r>
            <a:r>
              <a:rPr lang="en-US" sz="2200" dirty="0" smtClean="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một</a:t>
            </a:r>
            <a:r>
              <a:rPr lang="en-US" sz="2200" dirty="0" smtClean="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bước</a:t>
            </a:r>
            <a:r>
              <a:rPr lang="en-US" sz="2200" dirty="0" smtClean="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ngoặt</a:t>
            </a:r>
            <a:r>
              <a:rPr lang="en-US" sz="2200" dirty="0" smtClean="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Quy</a:t>
            </a:r>
            <a:r>
              <a:rPr lang="en-US" sz="2200" dirty="0" smtClean="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định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cụ</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thể</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việc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triển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khai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công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tác</a:t>
            </a:r>
            <a:r>
              <a:rPr lang="en-US" sz="2200" dirty="0">
                <a:latin typeface="Arial" panose="020B0604020202020204" pitchFamily="34" charset="0"/>
                <a:cs typeface="Arial" panose="020B0604020202020204" pitchFamily="34" charset="0"/>
              </a:rPr>
              <a:t> y </a:t>
            </a:r>
            <a:r>
              <a:rPr lang="en-US" sz="2200" dirty="0" err="1">
                <a:latin typeface="Arial" panose="020B0604020202020204" pitchFamily="34" charset="0"/>
                <a:cs typeface="Arial" panose="020B0604020202020204" pitchFamily="34" charset="0"/>
              </a:rPr>
              <a:t>tế</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trường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học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từ</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Trung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ương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đến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địa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phương</a:t>
            </a:r>
            <a:r>
              <a:rPr lang="en-US" sz="2200" dirty="0">
                <a:latin typeface="Arial" panose="020B0604020202020204" pitchFamily="34" charset="0"/>
                <a:cs typeface="Arial" panose="020B0604020202020204" pitchFamily="34" charset="0"/>
              </a:rPr>
              <a:t>. </a:t>
            </a:r>
          </a:p>
          <a:p>
            <a:pPr lvl="1" algn="just">
              <a:spcBef>
                <a:spcPts val="0"/>
              </a:spcBef>
              <a:buClr>
                <a:srgbClr val="FF0000"/>
              </a:buClr>
              <a:buFont typeface="Wingdings" panose="05000000000000000000" pitchFamily="2" charset="2"/>
              <a:buChar char="ü"/>
            </a:pPr>
            <a:r>
              <a:rPr lang="en-US" sz="2200" dirty="0" err="1" smtClean="0">
                <a:latin typeface="Arial" panose="020B0604020202020204" pitchFamily="34" charset="0"/>
                <a:cs typeface="Arial" panose="020B0604020202020204" pitchFamily="34" charset="0"/>
              </a:rPr>
              <a:t>Công</a:t>
            </a:r>
            <a:r>
              <a:rPr lang="en-US" sz="2200" dirty="0" smtClean="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tác</a:t>
            </a:r>
            <a:r>
              <a:rPr lang="en-US" sz="2200" dirty="0">
                <a:latin typeface="Arial" panose="020B0604020202020204" pitchFamily="34" charset="0"/>
                <a:cs typeface="Arial" panose="020B0604020202020204" pitchFamily="34" charset="0"/>
              </a:rPr>
              <a:t> y </a:t>
            </a:r>
            <a:r>
              <a:rPr lang="en-US" sz="2200" dirty="0" err="1">
                <a:latin typeface="Arial" panose="020B0604020202020204" pitchFamily="34" charset="0"/>
                <a:cs typeface="Arial" panose="020B0604020202020204" pitchFamily="34" charset="0"/>
              </a:rPr>
              <a:t>tế</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trường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học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đã</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bước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đầu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được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thực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hiện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hiệu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quả</a:t>
            </a:r>
            <a:r>
              <a:rPr lang="en-US" sz="2200" dirty="0">
                <a:latin typeface="Arial" panose="020B0604020202020204" pitchFamily="34" charset="0"/>
                <a:cs typeface="Arial" panose="020B0604020202020204" pitchFamily="34" charset="0"/>
              </a:rPr>
              <a:t> ở </a:t>
            </a:r>
            <a:r>
              <a:rPr lang="en-US" sz="2200" dirty="0" err="1">
                <a:latin typeface="Arial" panose="020B0604020202020204" pitchFamily="34" charset="0"/>
                <a:cs typeface="Arial" panose="020B0604020202020204" pitchFamily="34" charset="0"/>
              </a:rPr>
              <a:t>một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số</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địa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phương</a:t>
            </a:r>
            <a:r>
              <a:rPr lang="en-US" sz="2200" dirty="0">
                <a:latin typeface="Arial" panose="020B0604020202020204" pitchFamily="34" charset="0"/>
                <a:cs typeface="Arial" panose="020B0604020202020204" pitchFamily="34" charset="0"/>
              </a:rPr>
              <a:t>. </a:t>
            </a:r>
          </a:p>
          <a:p>
            <a:pPr lvl="1" algn="just">
              <a:spcBef>
                <a:spcPts val="0"/>
              </a:spcBef>
              <a:buClr>
                <a:srgbClr val="FF0000"/>
              </a:buClr>
              <a:buFont typeface="Wingdings" panose="05000000000000000000" pitchFamily="2" charset="2"/>
              <a:buChar char="ü"/>
            </a:pPr>
            <a:r>
              <a:rPr lang="en-US" sz="2200" dirty="0" err="1" smtClean="0">
                <a:latin typeface="Arial" panose="020B0604020202020204" pitchFamily="34" charset="0"/>
                <a:cs typeface="Arial" panose="020B0604020202020204" pitchFamily="34" charset="0"/>
              </a:rPr>
              <a:t>Nhiệm</a:t>
            </a:r>
            <a:r>
              <a:rPr lang="en-US" sz="2200" dirty="0" smtClean="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vụ</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của</a:t>
            </a:r>
            <a:r>
              <a:rPr lang="en-US" sz="2200" dirty="0">
                <a:latin typeface="Arial" panose="020B0604020202020204" pitchFamily="34" charset="0"/>
                <a:cs typeface="Arial" panose="020B0604020202020204" pitchFamily="34" charset="0"/>
              </a:rPr>
              <a:t> y </a:t>
            </a:r>
            <a:r>
              <a:rPr lang="en-US" sz="2200" dirty="0" err="1">
                <a:latin typeface="Arial" panose="020B0604020202020204" pitchFamily="34" charset="0"/>
                <a:cs typeface="Arial" panose="020B0604020202020204" pitchFamily="34" charset="0"/>
              </a:rPr>
              <a:t>tế</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trường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học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và</a:t>
            </a:r>
            <a:r>
              <a:rPr lang="en-US" sz="2200" dirty="0">
                <a:latin typeface="Arial" panose="020B0604020202020204" pitchFamily="34" charset="0"/>
                <a:cs typeface="Arial" panose="020B0604020202020204" pitchFamily="34" charset="0"/>
              </a:rPr>
              <a:t> y </a:t>
            </a:r>
            <a:r>
              <a:rPr lang="en-US" sz="2200" dirty="0" err="1">
                <a:latin typeface="Arial" panose="020B0604020202020204" pitchFamily="34" charset="0"/>
                <a:cs typeface="Arial" panose="020B0604020202020204" pitchFamily="34" charset="0"/>
              </a:rPr>
              <a:t>tế</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cơ</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sở</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được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quy</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định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cụ</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thể</a:t>
            </a:r>
            <a:r>
              <a:rPr lang="en-US" sz="2200" dirty="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hơn</a:t>
            </a:r>
            <a:r>
              <a:rPr lang="en-US" sz="2200" dirty="0" smtClean="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gắn</a:t>
            </a:r>
            <a:r>
              <a:rPr lang="en-US" sz="2200" dirty="0" smtClean="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với</a:t>
            </a:r>
            <a:r>
              <a:rPr lang="en-US" sz="2200" dirty="0" smtClean="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chức</a:t>
            </a:r>
            <a:r>
              <a:rPr lang="en-US" sz="2200" dirty="0" smtClean="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năng</a:t>
            </a:r>
            <a:r>
              <a:rPr lang="en-US" sz="2200" dirty="0" smtClean="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nhiệm</a:t>
            </a:r>
            <a:r>
              <a:rPr lang="en-US" sz="2200" dirty="0" smtClean="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vụ</a:t>
            </a:r>
            <a:r>
              <a:rPr lang="en-US" sz="2200" dirty="0" smtClean="0">
                <a:latin typeface="Arial" panose="020B0604020202020204" pitchFamily="34" charset="0"/>
                <a:cs typeface="Arial" panose="020B0604020202020204" pitchFamily="34" charset="0"/>
              </a:rPr>
              <a:t> 2 </a:t>
            </a:r>
            <a:r>
              <a:rPr lang="en-US" sz="2200" dirty="0" err="1" smtClean="0">
                <a:latin typeface="Arial" panose="020B0604020202020204" pitchFamily="34" charset="0"/>
                <a:cs typeface="Arial" panose="020B0604020202020204" pitchFamily="34" charset="0"/>
              </a:rPr>
              <a:t>ngành</a:t>
            </a:r>
            <a:r>
              <a:rPr lang="en-US" sz="2200" dirty="0" smtClean="0">
                <a:latin typeface="Arial" panose="020B0604020202020204" pitchFamily="34" charset="0"/>
                <a:cs typeface="Arial" panose="020B0604020202020204" pitchFamily="34" charset="0"/>
              </a:rPr>
              <a:t>.</a:t>
            </a:r>
          </a:p>
          <a:p>
            <a:pPr lvl="1" algn="just">
              <a:spcBef>
                <a:spcPts val="0"/>
              </a:spcBef>
              <a:buClr>
                <a:srgbClr val="FF0000"/>
              </a:buClr>
              <a:buFont typeface="Wingdings" panose="05000000000000000000" pitchFamily="2" charset="2"/>
              <a:buChar char="ü"/>
            </a:pPr>
            <a:r>
              <a:rPr lang="en-US" sz="2200" dirty="0" err="1" smtClean="0">
                <a:latin typeface="Arial" panose="020B0604020202020204" pitchFamily="34" charset="0"/>
                <a:cs typeface="Arial" panose="020B0604020202020204" pitchFamily="34" charset="0"/>
              </a:rPr>
              <a:t>Công</a:t>
            </a:r>
            <a:r>
              <a:rPr lang="en-US" sz="2200" dirty="0" smtClean="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tác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phối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giữa</a:t>
            </a:r>
            <a:r>
              <a:rPr lang="en-US" sz="2200" dirty="0">
                <a:latin typeface="Arial" panose="020B0604020202020204" pitchFamily="34" charset="0"/>
                <a:cs typeface="Arial" panose="020B0604020202020204" pitchFamily="34" charset="0"/>
              </a:rPr>
              <a:t> y </a:t>
            </a:r>
            <a:r>
              <a:rPr lang="en-US" sz="2200" dirty="0" err="1">
                <a:latin typeface="Arial" panose="020B0604020202020204" pitchFamily="34" charset="0"/>
                <a:cs typeface="Arial" panose="020B0604020202020204" pitchFamily="34" charset="0"/>
              </a:rPr>
              <a:t>tế</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cơ</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sở</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và</a:t>
            </a:r>
            <a:r>
              <a:rPr lang="en-US" sz="2200" dirty="0">
                <a:latin typeface="Arial" panose="020B0604020202020204" pitchFamily="34" charset="0"/>
                <a:cs typeface="Arial" panose="020B0604020202020204" pitchFamily="34" charset="0"/>
              </a:rPr>
              <a:t> y </a:t>
            </a:r>
            <a:r>
              <a:rPr lang="en-US" sz="2200" dirty="0" err="1">
                <a:latin typeface="Arial" panose="020B0604020202020204" pitchFamily="34" charset="0"/>
                <a:cs typeface="Arial" panose="020B0604020202020204" pitchFamily="34" charset="0"/>
              </a:rPr>
              <a:t>tế</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trường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học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được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tăng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cường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thông</a:t>
            </a:r>
            <a:r>
              <a:rPr lang="en-US" sz="2200" dirty="0">
                <a:latin typeface="Arial" panose="020B0604020202020204" pitchFamily="34" charset="0"/>
                <a:cs typeface="Arial" panose="020B0604020202020204" pitchFamily="34" charset="0"/>
              </a:rPr>
              <a:t> </a:t>
            </a:r>
            <a:r>
              <a:rPr lang="en-US" sz="2200" dirty="0" smtClean="0">
                <a:latin typeface="Arial" panose="020B0604020202020204" pitchFamily="34" charset="0"/>
                <a:cs typeface="Arial" panose="020B0604020202020204" pitchFamily="34" charset="0"/>
              </a:rPr>
              <a:t>qua: </a:t>
            </a:r>
            <a:r>
              <a:rPr lang="en-US" sz="2200" dirty="0" err="1">
                <a:latin typeface="Arial" panose="020B0604020202020204" pitchFamily="34" charset="0"/>
                <a:cs typeface="Arial" panose="020B0604020202020204" pitchFamily="34" charset="0"/>
              </a:rPr>
              <a:t>bồi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dưỡng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tập</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huấn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chuyên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môn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nghiệp</a:t>
            </a:r>
            <a:r>
              <a:rPr lang="en-US" sz="2200" dirty="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vụ</a:t>
            </a:r>
            <a:r>
              <a:rPr lang="en-US" sz="2200" dirty="0" smtClean="0">
                <a:latin typeface="Arial" panose="020B0604020202020204" pitchFamily="34" charset="0"/>
                <a:cs typeface="Arial" panose="020B0604020202020204" pitchFamily="34" charset="0"/>
              </a:rPr>
              <a:t>, PC </a:t>
            </a:r>
            <a:r>
              <a:rPr lang="en-US" sz="2200" dirty="0" err="1" smtClean="0">
                <a:latin typeface="Arial" panose="020B0604020202020204" pitchFamily="34" charset="0"/>
                <a:cs typeface="Arial" panose="020B0604020202020204" pitchFamily="34" charset="0"/>
              </a:rPr>
              <a:t>dịch</a:t>
            </a:r>
            <a:r>
              <a:rPr lang="en-US" sz="2200" dirty="0" smtClean="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bệnh</a:t>
            </a:r>
            <a:r>
              <a:rPr lang="en-US" sz="2200" dirty="0" smtClean="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phối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hợp</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truyền</a:t>
            </a:r>
            <a:r>
              <a:rPr lang="en-US" sz="2200" dirty="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thông</a:t>
            </a:r>
            <a:r>
              <a:rPr lang="en-US" sz="2200" dirty="0" smtClean="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đảm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bảo</a:t>
            </a:r>
            <a:r>
              <a:rPr lang="en-US" sz="2200" dirty="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các</a:t>
            </a:r>
            <a:r>
              <a:rPr lang="en-US" sz="2200" dirty="0" smtClean="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điều</a:t>
            </a:r>
            <a:r>
              <a:rPr lang="en-US" sz="2200" dirty="0" smtClean="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kiện</a:t>
            </a:r>
            <a:r>
              <a:rPr lang="en-US" sz="2200" dirty="0" smtClean="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vệ</a:t>
            </a:r>
            <a:r>
              <a:rPr lang="en-US" sz="2200" dirty="0" smtClean="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sinh</a:t>
            </a:r>
            <a:r>
              <a:rPr lang="en-US" sz="2200" dirty="0" smtClean="0">
                <a:latin typeface="Arial" panose="020B0604020202020204" pitchFamily="34" charset="0"/>
                <a:cs typeface="Arial" panose="020B0604020202020204" pitchFamily="34" charset="0"/>
              </a:rPr>
              <a:t>.</a:t>
            </a:r>
          </a:p>
          <a:p>
            <a:pPr algn="just">
              <a:spcBef>
                <a:spcPts val="0"/>
              </a:spcBef>
              <a:buClr>
                <a:srgbClr val="FF0000"/>
              </a:buClr>
              <a:buFont typeface="Wingdings" panose="05000000000000000000" pitchFamily="2" charset="2"/>
              <a:buChar char="Ø"/>
            </a:pPr>
            <a:r>
              <a:rPr lang="en-US" sz="2600" dirty="0" err="1"/>
              <a:t>Tuy</a:t>
            </a:r>
            <a:r>
              <a:rPr lang="en-US" sz="2600" dirty="0"/>
              <a:t> </a:t>
            </a:r>
            <a:r>
              <a:rPr lang="en-US" sz="2600" dirty="0" err="1"/>
              <a:t>nhiên</a:t>
            </a:r>
            <a:r>
              <a:rPr lang="en-US" sz="2600" dirty="0"/>
              <a:t>, </a:t>
            </a:r>
            <a:r>
              <a:rPr lang="en-US" sz="2600" dirty="0" err="1" smtClean="0"/>
              <a:t>công</a:t>
            </a:r>
            <a:r>
              <a:rPr lang="en-US" sz="2600" dirty="0" smtClean="0"/>
              <a:t> </a:t>
            </a:r>
            <a:r>
              <a:rPr lang="en-US" sz="2600" dirty="0" err="1"/>
              <a:t>tác</a:t>
            </a:r>
            <a:r>
              <a:rPr lang="en-US" sz="2600" dirty="0"/>
              <a:t> y </a:t>
            </a:r>
            <a:r>
              <a:rPr lang="en-US" sz="2600" dirty="0" err="1"/>
              <a:t>tế</a:t>
            </a:r>
            <a:r>
              <a:rPr lang="en-US" sz="2600" dirty="0"/>
              <a:t> </a:t>
            </a:r>
            <a:r>
              <a:rPr lang="en-US" sz="2600" dirty="0" err="1"/>
              <a:t>trường</a:t>
            </a:r>
            <a:r>
              <a:rPr lang="en-US" sz="2600" dirty="0"/>
              <a:t> </a:t>
            </a:r>
            <a:r>
              <a:rPr lang="en-US" sz="2600" dirty="0" err="1"/>
              <a:t>học</a:t>
            </a:r>
            <a:r>
              <a:rPr lang="en-US" sz="2600" dirty="0"/>
              <a:t> </a:t>
            </a:r>
            <a:r>
              <a:rPr lang="en-US" sz="2600" dirty="0" err="1" smtClean="0"/>
              <a:t>hiện</a:t>
            </a:r>
            <a:r>
              <a:rPr lang="en-US" sz="2600" dirty="0" smtClean="0"/>
              <a:t> nay </a:t>
            </a:r>
            <a:r>
              <a:rPr lang="en-US" sz="2600" dirty="0" err="1" smtClean="0"/>
              <a:t>còn</a:t>
            </a:r>
            <a:r>
              <a:rPr lang="en-US" sz="2600" dirty="0" smtClean="0"/>
              <a:t> </a:t>
            </a:r>
            <a:r>
              <a:rPr lang="en-US" sz="2600" dirty="0" err="1"/>
              <a:t>nhiều</a:t>
            </a:r>
            <a:r>
              <a:rPr lang="en-US" sz="2600" dirty="0"/>
              <a:t> </a:t>
            </a:r>
            <a:r>
              <a:rPr lang="en-US" sz="2600" dirty="0" err="1"/>
              <a:t>khó</a:t>
            </a:r>
            <a:r>
              <a:rPr lang="en-US" sz="2600" dirty="0"/>
              <a:t> </a:t>
            </a:r>
            <a:r>
              <a:rPr lang="en-US" sz="2600" dirty="0" err="1"/>
              <a:t>khăn</a:t>
            </a:r>
            <a:r>
              <a:rPr lang="en-US" sz="2600" dirty="0"/>
              <a:t>, </a:t>
            </a:r>
            <a:r>
              <a:rPr lang="en-US" sz="2600" dirty="0" err="1"/>
              <a:t>hạn</a:t>
            </a:r>
            <a:r>
              <a:rPr lang="en-US" sz="2600" dirty="0"/>
              <a:t> </a:t>
            </a:r>
            <a:r>
              <a:rPr lang="en-US" sz="2600" dirty="0" err="1"/>
              <a:t>chế</a:t>
            </a:r>
            <a:endParaRPr lang="pt-BR" sz="2600" b="1" i="1" dirty="0">
              <a:latin typeface="Arial" panose="020B0604020202020204" pitchFamily="34" charset="0"/>
              <a:cs typeface="Arial" panose="020B0604020202020204" pitchFamily="34" charset="0"/>
            </a:endParaRPr>
          </a:p>
          <a:p>
            <a:pPr marL="0" indent="0" algn="just">
              <a:spcBef>
                <a:spcPts val="0"/>
              </a:spcBef>
              <a:buClr>
                <a:srgbClr val="FF0000"/>
              </a:buClr>
              <a:buNone/>
            </a:pPr>
            <a:endParaRPr lang="en-US"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332597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10600" cy="715962"/>
          </a:xfrm>
        </p:spPr>
        <p:txBody>
          <a:bodyPr>
            <a:normAutofit fontScale="90000"/>
          </a:bodyPr>
          <a:lstStyle/>
          <a:p>
            <a:r>
              <a:rPr lang="pt-BR" sz="3000" b="1" dirty="0">
                <a:solidFill>
                  <a:srgbClr val="FF0000"/>
                </a:solidFill>
              </a:rPr>
              <a:t>KHÓ KHĂN, HẠN CHẾ TRONG CÔNG TÁC Y TẾ TRƯỜNG HỌC</a:t>
            </a:r>
            <a:endParaRPr lang="en-US" sz="3000" dirty="0"/>
          </a:p>
        </p:txBody>
      </p:sp>
      <p:sp>
        <p:nvSpPr>
          <p:cNvPr id="3" name="Content Placeholder 2"/>
          <p:cNvSpPr>
            <a:spLocks noGrp="1"/>
          </p:cNvSpPr>
          <p:nvPr>
            <p:ph idx="1"/>
          </p:nvPr>
        </p:nvSpPr>
        <p:spPr>
          <a:xfrm>
            <a:off x="304800" y="838200"/>
            <a:ext cx="8686800" cy="4343400"/>
          </a:xfrm>
        </p:spPr>
        <p:txBody>
          <a:bodyPr>
            <a:noAutofit/>
          </a:bodyPr>
          <a:lstStyle/>
          <a:p>
            <a:pPr marL="457200" indent="-457200" algn="just">
              <a:buFont typeface="+mj-lt"/>
              <a:buAutoNum type="arabicPeriod"/>
            </a:pPr>
            <a:r>
              <a:rPr lang="en-US" sz="2200" b="1" dirty="0" err="1" smtClean="0">
                <a:solidFill>
                  <a:srgbClr val="FF0000"/>
                </a:solidFill>
                <a:latin typeface="Arial" panose="020B0604020202020204" pitchFamily="34" charset="0"/>
                <a:cs typeface="Arial" panose="020B0604020202020204" pitchFamily="34" charset="0"/>
              </a:rPr>
              <a:t>Một</a:t>
            </a:r>
            <a:r>
              <a:rPr lang="en-US" sz="2200" b="1" dirty="0" smtClean="0">
                <a:solidFill>
                  <a:srgbClr val="FF0000"/>
                </a:solidFill>
                <a:latin typeface="Arial" panose="020B0604020202020204" pitchFamily="34" charset="0"/>
                <a:cs typeface="Arial" panose="020B0604020202020204" pitchFamily="34" charset="0"/>
              </a:rPr>
              <a:t> </a:t>
            </a:r>
            <a:r>
              <a:rPr lang="en-US" sz="2200" b="1" dirty="0" err="1">
                <a:solidFill>
                  <a:srgbClr val="FF0000"/>
                </a:solidFill>
                <a:latin typeface="Arial" panose="020B0604020202020204" pitchFamily="34" charset="0"/>
                <a:cs typeface="Arial" panose="020B0604020202020204" pitchFamily="34" charset="0"/>
              </a:rPr>
              <a:t>số</a:t>
            </a:r>
            <a:r>
              <a:rPr lang="en-US" sz="2200" b="1" dirty="0">
                <a:solidFill>
                  <a:srgbClr val="FF0000"/>
                </a:solidFill>
                <a:latin typeface="Arial" panose="020B0604020202020204" pitchFamily="34" charset="0"/>
                <a:cs typeface="Arial" panose="020B0604020202020204" pitchFamily="34" charset="0"/>
              </a:rPr>
              <a:t> </a:t>
            </a:r>
            <a:r>
              <a:rPr lang="en-US" sz="2200" b="1" dirty="0" err="1">
                <a:solidFill>
                  <a:srgbClr val="FF0000"/>
                </a:solidFill>
                <a:latin typeface="Arial" panose="020B0604020202020204" pitchFamily="34" charset="0"/>
                <a:cs typeface="Arial" panose="020B0604020202020204" pitchFamily="34" charset="0"/>
              </a:rPr>
              <a:t>văn</a:t>
            </a:r>
            <a:r>
              <a:rPr lang="en-US" sz="2200" b="1" dirty="0">
                <a:solidFill>
                  <a:srgbClr val="FF0000"/>
                </a:solidFill>
                <a:latin typeface="Arial" panose="020B0604020202020204" pitchFamily="34" charset="0"/>
                <a:cs typeface="Arial" panose="020B0604020202020204" pitchFamily="34" charset="0"/>
              </a:rPr>
              <a:t> </a:t>
            </a:r>
            <a:r>
              <a:rPr lang="en-US" sz="2200" b="1" dirty="0" err="1">
                <a:solidFill>
                  <a:srgbClr val="FF0000"/>
                </a:solidFill>
                <a:latin typeface="Arial" panose="020B0604020202020204" pitchFamily="34" charset="0"/>
                <a:cs typeface="Arial" panose="020B0604020202020204" pitchFamily="34" charset="0"/>
              </a:rPr>
              <a:t>bản</a:t>
            </a:r>
            <a:r>
              <a:rPr lang="en-US" sz="2200" b="1" dirty="0">
                <a:solidFill>
                  <a:srgbClr val="FF0000"/>
                </a:solidFill>
                <a:latin typeface="Arial" panose="020B0604020202020204" pitchFamily="34" charset="0"/>
                <a:cs typeface="Arial" panose="020B0604020202020204" pitchFamily="34" charset="0"/>
              </a:rPr>
              <a:t> </a:t>
            </a:r>
            <a:r>
              <a:rPr lang="en-US" sz="2200" b="1" dirty="0" err="1">
                <a:solidFill>
                  <a:srgbClr val="FF0000"/>
                </a:solidFill>
                <a:latin typeface="Arial" panose="020B0604020202020204" pitchFamily="34" charset="0"/>
                <a:cs typeface="Arial" panose="020B0604020202020204" pitchFamily="34" charset="0"/>
              </a:rPr>
              <a:t>quy</a:t>
            </a:r>
            <a:r>
              <a:rPr lang="en-US" sz="2200" b="1" dirty="0">
                <a:solidFill>
                  <a:srgbClr val="FF0000"/>
                </a:solidFill>
                <a:latin typeface="Arial" panose="020B0604020202020204" pitchFamily="34" charset="0"/>
                <a:cs typeface="Arial" panose="020B0604020202020204" pitchFamily="34" charset="0"/>
              </a:rPr>
              <a:t> </a:t>
            </a:r>
            <a:r>
              <a:rPr lang="en-US" sz="2200" b="1" dirty="0" err="1">
                <a:solidFill>
                  <a:srgbClr val="FF0000"/>
                </a:solidFill>
                <a:latin typeface="Arial" panose="020B0604020202020204" pitchFamily="34" charset="0"/>
                <a:cs typeface="Arial" panose="020B0604020202020204" pitchFamily="34" charset="0"/>
              </a:rPr>
              <a:t>định</a:t>
            </a:r>
            <a:r>
              <a:rPr lang="en-US" sz="2200" b="1" dirty="0">
                <a:solidFill>
                  <a:srgbClr val="FF0000"/>
                </a:solidFill>
                <a:latin typeface="Arial" panose="020B0604020202020204" pitchFamily="34" charset="0"/>
                <a:cs typeface="Arial" panose="020B0604020202020204" pitchFamily="34" charset="0"/>
              </a:rPr>
              <a:t> </a:t>
            </a:r>
            <a:r>
              <a:rPr lang="en-US" sz="2200" b="1" dirty="0" err="1">
                <a:solidFill>
                  <a:srgbClr val="FF0000"/>
                </a:solidFill>
                <a:latin typeface="Arial" panose="020B0604020202020204" pitchFamily="34" charset="0"/>
                <a:cs typeface="Arial" panose="020B0604020202020204" pitchFamily="34" charset="0"/>
              </a:rPr>
              <a:t>về</a:t>
            </a:r>
            <a:r>
              <a:rPr lang="en-US" sz="2200" b="1" dirty="0">
                <a:solidFill>
                  <a:srgbClr val="FF0000"/>
                </a:solidFill>
                <a:latin typeface="Arial" panose="020B0604020202020204" pitchFamily="34" charset="0"/>
                <a:cs typeface="Arial" panose="020B0604020202020204" pitchFamily="34" charset="0"/>
              </a:rPr>
              <a:t> </a:t>
            </a:r>
            <a:r>
              <a:rPr lang="en-US" sz="2200" b="1" dirty="0" err="1">
                <a:solidFill>
                  <a:srgbClr val="FF0000"/>
                </a:solidFill>
                <a:latin typeface="Arial" panose="020B0604020202020204" pitchFamily="34" charset="0"/>
                <a:cs typeface="Arial" panose="020B0604020202020204" pitchFamily="34" charset="0"/>
              </a:rPr>
              <a:t>công</a:t>
            </a:r>
            <a:r>
              <a:rPr lang="en-US" sz="2200" b="1" dirty="0">
                <a:solidFill>
                  <a:srgbClr val="FF0000"/>
                </a:solidFill>
                <a:latin typeface="Arial" panose="020B0604020202020204" pitchFamily="34" charset="0"/>
                <a:cs typeface="Arial" panose="020B0604020202020204" pitchFamily="34" charset="0"/>
              </a:rPr>
              <a:t> </a:t>
            </a:r>
            <a:r>
              <a:rPr lang="en-US" sz="2200" b="1" dirty="0" err="1">
                <a:solidFill>
                  <a:srgbClr val="FF0000"/>
                </a:solidFill>
                <a:latin typeface="Arial" panose="020B0604020202020204" pitchFamily="34" charset="0"/>
                <a:cs typeface="Arial" panose="020B0604020202020204" pitchFamily="34" charset="0"/>
              </a:rPr>
              <a:t>tác</a:t>
            </a:r>
            <a:r>
              <a:rPr lang="en-US" sz="2200" b="1" dirty="0">
                <a:solidFill>
                  <a:srgbClr val="FF0000"/>
                </a:solidFill>
                <a:latin typeface="Arial" panose="020B0604020202020204" pitchFamily="34" charset="0"/>
                <a:cs typeface="Arial" panose="020B0604020202020204" pitchFamily="34" charset="0"/>
              </a:rPr>
              <a:t> y </a:t>
            </a:r>
            <a:r>
              <a:rPr lang="en-US" sz="2200" b="1" dirty="0" err="1">
                <a:solidFill>
                  <a:srgbClr val="FF0000"/>
                </a:solidFill>
                <a:latin typeface="Arial" panose="020B0604020202020204" pitchFamily="34" charset="0"/>
                <a:cs typeface="Arial" panose="020B0604020202020204" pitchFamily="34" charset="0"/>
              </a:rPr>
              <a:t>tế</a:t>
            </a:r>
            <a:r>
              <a:rPr lang="en-US" sz="2200" b="1" dirty="0">
                <a:solidFill>
                  <a:srgbClr val="FF0000"/>
                </a:solidFill>
                <a:latin typeface="Arial" panose="020B0604020202020204" pitchFamily="34" charset="0"/>
                <a:cs typeface="Arial" panose="020B0604020202020204" pitchFamily="34" charset="0"/>
              </a:rPr>
              <a:t> </a:t>
            </a:r>
            <a:r>
              <a:rPr lang="en-US" sz="2200" b="1" dirty="0" err="1">
                <a:solidFill>
                  <a:srgbClr val="FF0000"/>
                </a:solidFill>
                <a:latin typeface="Arial" panose="020B0604020202020204" pitchFamily="34" charset="0"/>
                <a:cs typeface="Arial" panose="020B0604020202020204" pitchFamily="34" charset="0"/>
              </a:rPr>
              <a:t>trường</a:t>
            </a:r>
            <a:r>
              <a:rPr lang="en-US" sz="2200" b="1" dirty="0">
                <a:solidFill>
                  <a:srgbClr val="FF0000"/>
                </a:solidFill>
                <a:latin typeface="Arial" panose="020B0604020202020204" pitchFamily="34" charset="0"/>
                <a:cs typeface="Arial" panose="020B0604020202020204" pitchFamily="34" charset="0"/>
              </a:rPr>
              <a:t> </a:t>
            </a:r>
            <a:r>
              <a:rPr lang="en-US" sz="2200" b="1" dirty="0" err="1">
                <a:solidFill>
                  <a:srgbClr val="FF0000"/>
                </a:solidFill>
                <a:latin typeface="Arial" panose="020B0604020202020204" pitchFamily="34" charset="0"/>
                <a:cs typeface="Arial" panose="020B0604020202020204" pitchFamily="34" charset="0"/>
              </a:rPr>
              <a:t>học</a:t>
            </a:r>
            <a:r>
              <a:rPr lang="en-US" sz="2200" b="1" dirty="0">
                <a:solidFill>
                  <a:srgbClr val="FF0000"/>
                </a:solidFill>
                <a:latin typeface="Arial" panose="020B0604020202020204" pitchFamily="34" charset="0"/>
                <a:cs typeface="Arial" panose="020B0604020202020204" pitchFamily="34" charset="0"/>
              </a:rPr>
              <a:t> </a:t>
            </a:r>
            <a:r>
              <a:rPr lang="en-US" sz="2200" b="1" dirty="0" err="1">
                <a:solidFill>
                  <a:srgbClr val="FF0000"/>
                </a:solidFill>
                <a:latin typeface="Arial" panose="020B0604020202020204" pitchFamily="34" charset="0"/>
                <a:cs typeface="Arial" panose="020B0604020202020204" pitchFamily="34" charset="0"/>
              </a:rPr>
              <a:t>còn</a:t>
            </a:r>
            <a:r>
              <a:rPr lang="en-US" sz="2200" b="1" dirty="0">
                <a:solidFill>
                  <a:srgbClr val="FF0000"/>
                </a:solidFill>
                <a:latin typeface="Arial" panose="020B0604020202020204" pitchFamily="34" charset="0"/>
                <a:cs typeface="Arial" panose="020B0604020202020204" pitchFamily="34" charset="0"/>
              </a:rPr>
              <a:t> </a:t>
            </a:r>
            <a:r>
              <a:rPr lang="en-US" sz="2200" b="1" dirty="0" err="1">
                <a:solidFill>
                  <a:srgbClr val="FF0000"/>
                </a:solidFill>
                <a:latin typeface="Arial" panose="020B0604020202020204" pitchFamily="34" charset="0"/>
                <a:cs typeface="Arial" panose="020B0604020202020204" pitchFamily="34" charset="0"/>
              </a:rPr>
              <a:t>bất</a:t>
            </a:r>
            <a:r>
              <a:rPr lang="en-US" sz="2200" b="1" dirty="0">
                <a:solidFill>
                  <a:srgbClr val="FF0000"/>
                </a:solidFill>
                <a:latin typeface="Arial" panose="020B0604020202020204" pitchFamily="34" charset="0"/>
                <a:cs typeface="Arial" panose="020B0604020202020204" pitchFamily="34" charset="0"/>
              </a:rPr>
              <a:t> </a:t>
            </a:r>
            <a:r>
              <a:rPr lang="en-US" sz="2200" b="1" dirty="0" err="1">
                <a:solidFill>
                  <a:srgbClr val="FF0000"/>
                </a:solidFill>
                <a:latin typeface="Arial" panose="020B0604020202020204" pitchFamily="34" charset="0"/>
                <a:cs typeface="Arial" panose="020B0604020202020204" pitchFamily="34" charset="0"/>
              </a:rPr>
              <a:t>cập</a:t>
            </a:r>
            <a:r>
              <a:rPr lang="en-US" sz="2200" b="1" dirty="0">
                <a:solidFill>
                  <a:srgbClr val="FF0000"/>
                </a:solidFill>
                <a:latin typeface="Arial" panose="020B0604020202020204" pitchFamily="34" charset="0"/>
                <a:cs typeface="Arial" panose="020B0604020202020204" pitchFamily="34" charset="0"/>
              </a:rPr>
              <a:t>, </a:t>
            </a:r>
            <a:r>
              <a:rPr lang="en-US" sz="2200" b="1" dirty="0" err="1">
                <a:solidFill>
                  <a:srgbClr val="FF0000"/>
                </a:solidFill>
                <a:latin typeface="Arial" panose="020B0604020202020204" pitchFamily="34" charset="0"/>
                <a:cs typeface="Arial" panose="020B0604020202020204" pitchFamily="34" charset="0"/>
              </a:rPr>
              <a:t>chưa</a:t>
            </a:r>
            <a:r>
              <a:rPr lang="en-US" sz="2200" b="1" dirty="0">
                <a:solidFill>
                  <a:srgbClr val="FF0000"/>
                </a:solidFill>
                <a:latin typeface="Arial" panose="020B0604020202020204" pitchFamily="34" charset="0"/>
                <a:cs typeface="Arial" panose="020B0604020202020204" pitchFamily="34" charset="0"/>
              </a:rPr>
              <a:t> </a:t>
            </a:r>
            <a:r>
              <a:rPr lang="en-US" sz="2200" b="1" dirty="0" err="1">
                <a:solidFill>
                  <a:srgbClr val="FF0000"/>
                </a:solidFill>
                <a:latin typeface="Arial" panose="020B0604020202020204" pitchFamily="34" charset="0"/>
                <a:cs typeface="Arial" panose="020B0604020202020204" pitchFamily="34" charset="0"/>
              </a:rPr>
              <a:t>phù</a:t>
            </a:r>
            <a:r>
              <a:rPr lang="en-US" sz="2200" b="1" dirty="0">
                <a:solidFill>
                  <a:srgbClr val="FF0000"/>
                </a:solidFill>
                <a:latin typeface="Arial" panose="020B0604020202020204" pitchFamily="34" charset="0"/>
                <a:cs typeface="Arial" panose="020B0604020202020204" pitchFamily="34" charset="0"/>
              </a:rPr>
              <a:t> </a:t>
            </a:r>
            <a:r>
              <a:rPr lang="en-US" sz="2200" b="1" dirty="0" err="1">
                <a:solidFill>
                  <a:srgbClr val="FF0000"/>
                </a:solidFill>
                <a:latin typeface="Arial" panose="020B0604020202020204" pitchFamily="34" charset="0"/>
                <a:cs typeface="Arial" panose="020B0604020202020204" pitchFamily="34" charset="0"/>
              </a:rPr>
              <a:t>hợp</a:t>
            </a:r>
            <a:r>
              <a:rPr lang="en-US" sz="2200" b="1" dirty="0">
                <a:solidFill>
                  <a:srgbClr val="FF0000"/>
                </a:solidFill>
                <a:latin typeface="Arial" panose="020B0604020202020204" pitchFamily="34" charset="0"/>
                <a:cs typeface="Arial" panose="020B0604020202020204" pitchFamily="34" charset="0"/>
              </a:rPr>
              <a:t> </a:t>
            </a:r>
            <a:r>
              <a:rPr lang="en-US" sz="2200" b="1" dirty="0" err="1">
                <a:solidFill>
                  <a:srgbClr val="FF0000"/>
                </a:solidFill>
                <a:latin typeface="Arial" panose="020B0604020202020204" pitchFamily="34" charset="0"/>
                <a:cs typeface="Arial" panose="020B0604020202020204" pitchFamily="34" charset="0"/>
              </a:rPr>
              <a:t>với</a:t>
            </a:r>
            <a:r>
              <a:rPr lang="en-US" sz="2200" b="1" dirty="0">
                <a:solidFill>
                  <a:srgbClr val="FF0000"/>
                </a:solidFill>
                <a:latin typeface="Arial" panose="020B0604020202020204" pitchFamily="34" charset="0"/>
                <a:cs typeface="Arial" panose="020B0604020202020204" pitchFamily="34" charset="0"/>
              </a:rPr>
              <a:t> </a:t>
            </a:r>
            <a:r>
              <a:rPr lang="en-US" sz="2200" b="1" dirty="0" err="1">
                <a:solidFill>
                  <a:srgbClr val="FF0000"/>
                </a:solidFill>
                <a:latin typeface="Arial" panose="020B0604020202020204" pitchFamily="34" charset="0"/>
                <a:cs typeface="Arial" panose="020B0604020202020204" pitchFamily="34" charset="0"/>
              </a:rPr>
              <a:t>thực</a:t>
            </a:r>
            <a:r>
              <a:rPr lang="en-US" sz="2200" b="1" dirty="0">
                <a:solidFill>
                  <a:srgbClr val="FF0000"/>
                </a:solidFill>
                <a:latin typeface="Arial" panose="020B0604020202020204" pitchFamily="34" charset="0"/>
                <a:cs typeface="Arial" panose="020B0604020202020204" pitchFamily="34" charset="0"/>
              </a:rPr>
              <a:t> </a:t>
            </a:r>
            <a:r>
              <a:rPr lang="en-US" sz="2200" b="1" dirty="0" err="1" smtClean="0">
                <a:solidFill>
                  <a:srgbClr val="FF0000"/>
                </a:solidFill>
                <a:latin typeface="Arial" panose="020B0604020202020204" pitchFamily="34" charset="0"/>
                <a:cs typeface="Arial" panose="020B0604020202020204" pitchFamily="34" charset="0"/>
              </a:rPr>
              <a:t>tiễn</a:t>
            </a:r>
            <a:endParaRPr lang="en-US" sz="2200" b="1" dirty="0">
              <a:solidFill>
                <a:srgbClr val="FF0000"/>
              </a:solidFill>
              <a:latin typeface="Arial" panose="020B0604020202020204" pitchFamily="34" charset="0"/>
              <a:cs typeface="Arial" panose="020B0604020202020204" pitchFamily="34" charset="0"/>
            </a:endParaRPr>
          </a:p>
          <a:p>
            <a:pPr algn="just">
              <a:buFont typeface="Wingdings" panose="05000000000000000000" pitchFamily="2" charset="2"/>
              <a:buChar char="v"/>
            </a:pPr>
            <a:r>
              <a:rPr lang="en-US" sz="2200" b="1" i="1" dirty="0" err="1">
                <a:latin typeface="Arial" panose="020B0604020202020204" pitchFamily="34" charset="0"/>
                <a:cs typeface="Arial" panose="020B0604020202020204" pitchFamily="34" charset="0"/>
              </a:rPr>
              <a:t>Tại</a:t>
            </a:r>
            <a:r>
              <a:rPr lang="en-US" sz="2200" b="1" i="1" dirty="0">
                <a:latin typeface="Arial" panose="020B0604020202020204" pitchFamily="34" charset="0"/>
                <a:cs typeface="Arial" panose="020B0604020202020204" pitchFamily="34" charset="0"/>
              </a:rPr>
              <a:t> </a:t>
            </a:r>
            <a:r>
              <a:rPr lang="en-US" sz="2200" b="1" i="1" dirty="0" err="1">
                <a:latin typeface="Arial" panose="020B0604020202020204" pitchFamily="34" charset="0"/>
                <a:cs typeface="Arial" panose="020B0604020202020204" pitchFamily="34" charset="0"/>
              </a:rPr>
              <a:t>Thông</a:t>
            </a:r>
            <a:r>
              <a:rPr lang="en-US" sz="2200" b="1" i="1" dirty="0">
                <a:latin typeface="Arial" panose="020B0604020202020204" pitchFamily="34" charset="0"/>
                <a:cs typeface="Arial" panose="020B0604020202020204" pitchFamily="34" charset="0"/>
              </a:rPr>
              <a:t> </a:t>
            </a:r>
            <a:r>
              <a:rPr lang="en-US" sz="2200" b="1" i="1" dirty="0" err="1">
                <a:latin typeface="Arial" panose="020B0604020202020204" pitchFamily="34" charset="0"/>
                <a:cs typeface="Arial" panose="020B0604020202020204" pitchFamily="34" charset="0"/>
              </a:rPr>
              <a:t>tư</a:t>
            </a:r>
            <a:r>
              <a:rPr lang="en-US" sz="2200" b="1" i="1" dirty="0">
                <a:latin typeface="Arial" panose="020B0604020202020204" pitchFamily="34" charset="0"/>
                <a:cs typeface="Arial" panose="020B0604020202020204" pitchFamily="34" charset="0"/>
              </a:rPr>
              <a:t> </a:t>
            </a:r>
            <a:r>
              <a:rPr lang="en-US" sz="2200" b="1" i="1" dirty="0" err="1">
                <a:latin typeface="Arial" panose="020B0604020202020204" pitchFamily="34" charset="0"/>
                <a:cs typeface="Arial" panose="020B0604020202020204" pitchFamily="34" charset="0"/>
              </a:rPr>
              <a:t>liên</a:t>
            </a:r>
            <a:r>
              <a:rPr lang="en-US" sz="2200" b="1" i="1" dirty="0">
                <a:latin typeface="Arial" panose="020B0604020202020204" pitchFamily="34" charset="0"/>
                <a:cs typeface="Arial" panose="020B0604020202020204" pitchFamily="34" charset="0"/>
              </a:rPr>
              <a:t> </a:t>
            </a:r>
            <a:r>
              <a:rPr lang="en-US" sz="2200" b="1" i="1" dirty="0" err="1">
                <a:latin typeface="Arial" panose="020B0604020202020204" pitchFamily="34" charset="0"/>
                <a:cs typeface="Arial" panose="020B0604020202020204" pitchFamily="34" charset="0"/>
              </a:rPr>
              <a:t>tịch</a:t>
            </a:r>
            <a:r>
              <a:rPr lang="en-US" sz="2200" b="1" i="1" dirty="0">
                <a:latin typeface="Arial" panose="020B0604020202020204" pitchFamily="34" charset="0"/>
                <a:cs typeface="Arial" panose="020B0604020202020204" pitchFamily="34" charset="0"/>
              </a:rPr>
              <a:t> </a:t>
            </a:r>
            <a:r>
              <a:rPr lang="en-US" sz="2200" b="1" i="1" dirty="0" err="1">
                <a:latin typeface="Arial" panose="020B0604020202020204" pitchFamily="34" charset="0"/>
                <a:cs typeface="Arial" panose="020B0604020202020204" pitchFamily="34" charset="0"/>
              </a:rPr>
              <a:t>số</a:t>
            </a:r>
            <a:r>
              <a:rPr lang="en-US" sz="2200" b="1" i="1" dirty="0">
                <a:latin typeface="Arial" panose="020B0604020202020204" pitchFamily="34" charset="0"/>
                <a:cs typeface="Arial" panose="020B0604020202020204" pitchFamily="34" charset="0"/>
              </a:rPr>
              <a:t> </a:t>
            </a:r>
            <a:r>
              <a:rPr lang="en-US" sz="2200" b="1" i="1" dirty="0" smtClean="0">
                <a:latin typeface="Arial" panose="020B0604020202020204" pitchFamily="34" charset="0"/>
                <a:cs typeface="Arial" panose="020B0604020202020204" pitchFamily="34" charset="0"/>
              </a:rPr>
              <a:t>13:</a:t>
            </a:r>
          </a:p>
          <a:p>
            <a:pPr lvl="1" algn="just"/>
            <a:r>
              <a:rPr lang="en-US" sz="2200" dirty="0" err="1">
                <a:latin typeface="Arial" panose="020B0604020202020204" pitchFamily="34" charset="0"/>
                <a:cs typeface="Arial" panose="020B0604020202020204" pitchFamily="34" charset="0"/>
              </a:rPr>
              <a:t>M</a:t>
            </a:r>
            <a:r>
              <a:rPr lang="en-US" sz="2200" dirty="0" err="1" smtClean="0">
                <a:latin typeface="Arial" panose="020B0604020202020204" pitchFamily="34" charset="0"/>
                <a:cs typeface="Arial" panose="020B0604020202020204" pitchFamily="34" charset="0"/>
              </a:rPr>
              <a:t>ột</a:t>
            </a:r>
            <a:r>
              <a:rPr lang="en-US" sz="2200" dirty="0" smtClean="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số</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văn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bản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tham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chiếu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đã</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không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còn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phù</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hợp</a:t>
            </a:r>
            <a:r>
              <a:rPr lang="en-US" sz="2200" dirty="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hết</a:t>
            </a:r>
            <a:r>
              <a:rPr lang="en-US" sz="2200" dirty="0" smtClean="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hiệu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lực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bị</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bãi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bỏ</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hoặc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thay</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thế</a:t>
            </a:r>
            <a:r>
              <a:rPr lang="en-US" sz="2200" dirty="0">
                <a:latin typeface="Arial" panose="020B0604020202020204" pitchFamily="34" charset="0"/>
                <a:cs typeface="Arial" panose="020B0604020202020204" pitchFamily="34" charset="0"/>
              </a:rPr>
              <a:t>. </a:t>
            </a:r>
            <a:endParaRPr lang="en-US" sz="2200" dirty="0" smtClean="0">
              <a:latin typeface="Arial" panose="020B0604020202020204" pitchFamily="34" charset="0"/>
              <a:cs typeface="Arial" panose="020B0604020202020204" pitchFamily="34" charset="0"/>
            </a:endParaRPr>
          </a:p>
          <a:p>
            <a:pPr lvl="1" algn="just"/>
            <a:r>
              <a:rPr lang="en-US" sz="2200" dirty="0" err="1" smtClean="0">
                <a:latin typeface="Arial" panose="020B0604020202020204" pitchFamily="34" charset="0"/>
                <a:cs typeface="Arial" panose="020B0604020202020204" pitchFamily="34" charset="0"/>
              </a:rPr>
              <a:t>Một</a:t>
            </a:r>
            <a:r>
              <a:rPr lang="en-US" sz="2200" dirty="0" smtClean="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số</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quy</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định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về</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nhân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lực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cơ</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sở</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vật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chất</a:t>
            </a:r>
            <a:r>
              <a:rPr lang="en-US" sz="2200" dirty="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không</a:t>
            </a:r>
            <a:r>
              <a:rPr lang="en-US" sz="2200" dirty="0" smtClean="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còn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phù</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hợp</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khó</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thực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hiện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trong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thực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tiễn</a:t>
            </a:r>
            <a:r>
              <a:rPr lang="en-US" sz="2200" dirty="0">
                <a:latin typeface="Arial" panose="020B0604020202020204" pitchFamily="34" charset="0"/>
                <a:cs typeface="Arial" panose="020B0604020202020204" pitchFamily="34" charset="0"/>
              </a:rPr>
              <a:t>. </a:t>
            </a:r>
            <a:endParaRPr lang="en-US" sz="2200" dirty="0" smtClean="0">
              <a:latin typeface="Arial" panose="020B0604020202020204" pitchFamily="34" charset="0"/>
              <a:cs typeface="Arial" panose="020B0604020202020204" pitchFamily="34" charset="0"/>
            </a:endParaRPr>
          </a:p>
          <a:p>
            <a:pPr lvl="1" algn="just"/>
            <a:r>
              <a:rPr lang="en-US" sz="2200" dirty="0" err="1" smtClean="0">
                <a:latin typeface="Arial" panose="020B0604020202020204" pitchFamily="34" charset="0"/>
                <a:cs typeface="Arial" panose="020B0604020202020204" pitchFamily="34" charset="0"/>
              </a:rPr>
              <a:t>Tiêu</a:t>
            </a:r>
            <a:r>
              <a:rPr lang="en-US" sz="2200" dirty="0" smtClean="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chuẩn</a:t>
            </a:r>
            <a:r>
              <a:rPr lang="en-US" sz="2200" dirty="0">
                <a:latin typeface="Arial" panose="020B0604020202020204" pitchFamily="34" charset="0"/>
                <a:cs typeface="Arial" panose="020B0604020202020204" pitchFamily="34" charset="0"/>
              </a:rPr>
              <a:t> </a:t>
            </a:r>
            <a:r>
              <a:rPr lang="en-US" sz="2200" dirty="0" smtClean="0">
                <a:latin typeface="Arial" panose="020B0604020202020204" pitchFamily="34" charset="0"/>
                <a:cs typeface="Arial" panose="020B0604020202020204" pitchFamily="34" charset="0"/>
              </a:rPr>
              <a:t>NVYTTH </a:t>
            </a:r>
            <a:r>
              <a:rPr lang="en-US" sz="2200" dirty="0" err="1" smtClean="0">
                <a:latin typeface="Arial" panose="020B0604020202020204" pitchFamily="34" charset="0"/>
                <a:cs typeface="Arial" panose="020B0604020202020204" pitchFamily="34" charset="0"/>
              </a:rPr>
              <a:t>là</a:t>
            </a:r>
            <a:r>
              <a:rPr lang="en-US" sz="2200" dirty="0" smtClean="0">
                <a:latin typeface="Arial" panose="020B0604020202020204" pitchFamily="34" charset="0"/>
                <a:cs typeface="Arial" panose="020B0604020202020204" pitchFamily="34" charset="0"/>
              </a:rPr>
              <a:t> y </a:t>
            </a:r>
            <a:r>
              <a:rPr lang="en-US" sz="2200" dirty="0" err="1" smtClean="0">
                <a:latin typeface="Arial" panose="020B0604020202020204" pitchFamily="34" charset="0"/>
                <a:cs typeface="Arial" panose="020B0604020202020204" pitchFamily="34" charset="0"/>
              </a:rPr>
              <a:t>sĩ</a:t>
            </a:r>
            <a:r>
              <a:rPr lang="en-US" sz="2200" dirty="0" smtClean="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đa</a:t>
            </a:r>
            <a:r>
              <a:rPr lang="en-US" sz="2200" dirty="0" smtClean="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khoa</a:t>
            </a:r>
            <a:r>
              <a:rPr lang="en-US" sz="2200" dirty="0" smtClean="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trở</a:t>
            </a:r>
            <a:r>
              <a:rPr lang="en-US" sz="2200" dirty="0" smtClean="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lên</a:t>
            </a:r>
            <a:r>
              <a:rPr lang="en-US" sz="2200" dirty="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không</a:t>
            </a:r>
            <a:r>
              <a:rPr lang="en-US" sz="2200" dirty="0" smtClean="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khả</a:t>
            </a:r>
            <a:r>
              <a:rPr lang="en-US" sz="2200" dirty="0" smtClean="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thi</a:t>
            </a:r>
            <a:r>
              <a:rPr lang="en-US" sz="2200" dirty="0" smtClean="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khó</a:t>
            </a:r>
            <a:r>
              <a:rPr lang="en-US" sz="2200" dirty="0" smtClean="0">
                <a:latin typeface="Arial" panose="020B0604020202020204" pitchFamily="34" charset="0"/>
                <a:cs typeface="Arial" panose="020B0604020202020204" pitchFamily="34" charset="0"/>
              </a:rPr>
              <a:t> </a:t>
            </a:r>
          </a:p>
          <a:p>
            <a:pPr lvl="1" algn="just"/>
            <a:r>
              <a:rPr lang="en-US" sz="2200" dirty="0" err="1">
                <a:latin typeface="Arial" panose="020B0604020202020204" pitchFamily="34" charset="0"/>
                <a:cs typeface="Arial" panose="020B0604020202020204" pitchFamily="34" charset="0"/>
              </a:rPr>
              <a:t>C</a:t>
            </a:r>
            <a:r>
              <a:rPr lang="en-US" sz="2200" dirty="0" err="1" smtClean="0">
                <a:latin typeface="Arial" panose="020B0604020202020204" pitchFamily="34" charset="0"/>
                <a:cs typeface="Arial" panose="020B0604020202020204" pitchFamily="34" charset="0"/>
              </a:rPr>
              <a:t>hưa</a:t>
            </a:r>
            <a:r>
              <a:rPr lang="en-US" sz="2200" dirty="0" smtClean="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quy</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định</a:t>
            </a:r>
            <a:r>
              <a:rPr lang="en-US" sz="2200" dirty="0">
                <a:latin typeface="Arial" panose="020B0604020202020204" pitchFamily="34" charset="0"/>
                <a:cs typeface="Arial" panose="020B0604020202020204" pitchFamily="34" charset="0"/>
              </a:rPr>
              <a:t> </a:t>
            </a:r>
            <a:r>
              <a:rPr lang="nb-NO" sz="2200" dirty="0">
                <a:latin typeface="Arial" panose="020B0604020202020204" pitchFamily="34" charset="0"/>
                <a:cs typeface="Arial" panose="020B0604020202020204" pitchFamily="34" charset="0"/>
              </a:rPr>
              <a:t>khám sức khỏe định kỳ theo </a:t>
            </a:r>
            <a:r>
              <a:rPr lang="nb-NO" sz="2200" dirty="0" smtClean="0">
                <a:latin typeface="Arial" panose="020B0604020202020204" pitchFamily="34" charset="0"/>
                <a:cs typeface="Arial" panose="020B0604020202020204" pitchFamily="34" charset="0"/>
              </a:rPr>
              <a:t>Luật </a:t>
            </a:r>
            <a:r>
              <a:rPr lang="nb-NO" sz="2200" dirty="0">
                <a:latin typeface="Arial" panose="020B0604020202020204" pitchFamily="34" charset="0"/>
                <a:cs typeface="Arial" panose="020B0604020202020204" pitchFamily="34" charset="0"/>
              </a:rPr>
              <a:t>Trẻ em, chưa</a:t>
            </a:r>
            <a:r>
              <a:rPr lang="en-US" sz="2200" dirty="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quy</a:t>
            </a:r>
            <a:r>
              <a:rPr lang="en-US" sz="2200" dirty="0" smtClean="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định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về</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nhiệm</a:t>
            </a:r>
            <a:r>
              <a:rPr lang="en-US" sz="2200" dirty="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vụ</a:t>
            </a:r>
            <a:r>
              <a:rPr lang="en-US" sz="2200" dirty="0" smtClean="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quyền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của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người</a:t>
            </a:r>
            <a:r>
              <a:rPr lang="en-US" sz="2200" dirty="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học,CBGVNV</a:t>
            </a:r>
            <a:r>
              <a:rPr lang="en-US" sz="2200" dirty="0" smtClean="0">
                <a:latin typeface="Arial" panose="020B0604020202020204" pitchFamily="34" charset="0"/>
                <a:cs typeface="Arial" panose="020B0604020202020204" pitchFamily="34" charset="0"/>
              </a:rPr>
              <a:t> . </a:t>
            </a:r>
            <a:endParaRPr lang="en-US" sz="2200" dirty="0">
              <a:latin typeface="Arial" panose="020B0604020202020204" pitchFamily="34" charset="0"/>
              <a:cs typeface="Arial" panose="020B0604020202020204" pitchFamily="34" charset="0"/>
            </a:endParaRPr>
          </a:p>
          <a:p>
            <a:pPr algn="just">
              <a:buFont typeface="Wingdings" panose="05000000000000000000" pitchFamily="2" charset="2"/>
              <a:buChar char="v"/>
            </a:pPr>
            <a:r>
              <a:rPr lang="vi-VN" sz="2200" b="1" i="1" dirty="0" smtClean="0">
                <a:latin typeface="Arial" panose="020B0604020202020204" pitchFamily="34" charset="0"/>
                <a:cs typeface="Arial" panose="020B0604020202020204" pitchFamily="34" charset="0"/>
              </a:rPr>
              <a:t>Tại </a:t>
            </a:r>
            <a:r>
              <a:rPr lang="en-US" sz="2200" b="1" i="1" dirty="0" err="1" smtClean="0">
                <a:latin typeface="Arial" panose="020B0604020202020204" pitchFamily="34" charset="0"/>
                <a:cs typeface="Arial" panose="020B0604020202020204" pitchFamily="34" charset="0"/>
              </a:rPr>
              <a:t>Nghị</a:t>
            </a:r>
            <a:r>
              <a:rPr lang="en-US" sz="2200" b="1" i="1" dirty="0" smtClean="0">
                <a:latin typeface="Arial" panose="020B0604020202020204" pitchFamily="34" charset="0"/>
                <a:cs typeface="Arial" panose="020B0604020202020204" pitchFamily="34" charset="0"/>
              </a:rPr>
              <a:t> </a:t>
            </a:r>
            <a:r>
              <a:rPr lang="en-US" sz="2200" b="1" i="1" dirty="0" err="1">
                <a:latin typeface="Arial" panose="020B0604020202020204" pitchFamily="34" charset="0"/>
                <a:cs typeface="Arial" panose="020B0604020202020204" pitchFamily="34" charset="0"/>
              </a:rPr>
              <a:t>định</a:t>
            </a:r>
            <a:r>
              <a:rPr lang="en-US" sz="2200" b="1" i="1" dirty="0">
                <a:latin typeface="Arial" panose="020B0604020202020204" pitchFamily="34" charset="0"/>
                <a:cs typeface="Arial" panose="020B0604020202020204" pitchFamily="34" charset="0"/>
              </a:rPr>
              <a:t> 146/2018/NĐ-CP </a:t>
            </a:r>
            <a:r>
              <a:rPr lang="en-US" sz="2200" dirty="0" err="1">
                <a:latin typeface="Arial" panose="020B0604020202020204" pitchFamily="34" charset="0"/>
                <a:cs typeface="Arial" panose="020B0604020202020204" pitchFamily="34" charset="0"/>
              </a:rPr>
              <a:t>hướng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dẫn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hành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Luật</a:t>
            </a:r>
            <a:r>
              <a:rPr lang="en-US" sz="2200" dirty="0">
                <a:latin typeface="Arial" panose="020B0604020202020204" pitchFamily="34" charset="0"/>
                <a:cs typeface="Arial" panose="020B0604020202020204" pitchFamily="34" charset="0"/>
              </a:rPr>
              <a:t> </a:t>
            </a:r>
            <a:r>
              <a:rPr lang="en-US" sz="2200" dirty="0" smtClean="0">
                <a:latin typeface="Arial" panose="020B0604020202020204" pitchFamily="34" charset="0"/>
                <a:cs typeface="Arial" panose="020B0604020202020204" pitchFamily="34" charset="0"/>
              </a:rPr>
              <a:t>BHYT: </a:t>
            </a:r>
            <a:r>
              <a:rPr lang="en-US" sz="2200" dirty="0" err="1">
                <a:latin typeface="Arial" panose="020B0604020202020204" pitchFamily="34" charset="0"/>
                <a:cs typeface="Arial" panose="020B0604020202020204" pitchFamily="34" charset="0"/>
              </a:rPr>
              <a:t>bất</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cập</a:t>
            </a:r>
            <a:r>
              <a:rPr lang="en-US" sz="2200" dirty="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không</a:t>
            </a:r>
            <a:r>
              <a:rPr lang="en-US" sz="2200" dirty="0" smtClean="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phù</a:t>
            </a:r>
            <a:r>
              <a:rPr lang="en-US" sz="2200" dirty="0" smtClean="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hợp</a:t>
            </a:r>
            <a:r>
              <a:rPr lang="en-US" sz="2200" dirty="0" smtClean="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thực</a:t>
            </a:r>
            <a:r>
              <a:rPr lang="en-US" sz="2200" dirty="0" smtClean="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tế</a:t>
            </a:r>
            <a:r>
              <a:rPr lang="en-US" sz="2200" dirty="0" smtClean="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gây</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khó</a:t>
            </a:r>
            <a:r>
              <a:rPr lang="en-US" sz="2200" dirty="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khăn</a:t>
            </a:r>
            <a:r>
              <a:rPr lang="en-US" sz="2200" dirty="0" smtClean="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không</a:t>
            </a:r>
            <a:r>
              <a:rPr lang="en-US" sz="2200" dirty="0" smtClean="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trích</a:t>
            </a:r>
            <a:r>
              <a:rPr lang="en-US" sz="2200" dirty="0" smtClean="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được</a:t>
            </a:r>
            <a:r>
              <a:rPr lang="en-US" sz="2200" dirty="0" smtClean="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kinh</a:t>
            </a:r>
            <a:r>
              <a:rPr lang="en-US" sz="2200" dirty="0" smtClean="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phí</a:t>
            </a:r>
            <a:r>
              <a:rPr lang="en-US" sz="2200" dirty="0" smtClean="0">
                <a:latin typeface="Arial" panose="020B0604020202020204" pitchFamily="34" charset="0"/>
                <a:cs typeface="Arial" panose="020B0604020202020204" pitchFamily="34" charset="0"/>
              </a:rPr>
              <a:t> </a:t>
            </a:r>
            <a:r>
              <a:rPr lang="en-US" sz="2200" dirty="0" err="1" smtClean="0">
                <a:latin typeface="Arial" panose="020B0604020202020204" pitchFamily="34" charset="0"/>
                <a:cs typeface="Arial" panose="020B0604020202020204" pitchFamily="34" charset="0"/>
              </a:rPr>
              <a:t>từ</a:t>
            </a:r>
            <a:r>
              <a:rPr lang="en-US" sz="2200" dirty="0" smtClean="0">
                <a:latin typeface="Arial" panose="020B0604020202020204" pitchFamily="34" charset="0"/>
                <a:cs typeface="Arial" panose="020B0604020202020204" pitchFamily="34" charset="0"/>
              </a:rPr>
              <a:t> BHXH </a:t>
            </a:r>
            <a:r>
              <a:rPr lang="en-US" sz="2200" dirty="0" err="1" smtClean="0">
                <a:latin typeface="Arial" panose="020B0604020202020204" pitchFamily="34" charset="0"/>
                <a:cs typeface="Arial" panose="020B0604020202020204" pitchFamily="34" charset="0"/>
              </a:rPr>
              <a:t>cho</a:t>
            </a:r>
            <a:r>
              <a:rPr lang="en-US" sz="2200" dirty="0" smtClean="0">
                <a:latin typeface="Arial" panose="020B0604020202020204" pitchFamily="34" charset="0"/>
                <a:cs typeface="Arial" panose="020B0604020202020204" pitchFamily="34" charset="0"/>
              </a:rPr>
              <a:t> CSSKBĐ </a:t>
            </a:r>
            <a:r>
              <a:rPr lang="en-US" sz="2200" dirty="0" smtClean="0">
                <a:latin typeface="Arial" panose="020B0604020202020204" pitchFamily="34" charset="0"/>
                <a:cs typeface="Arial" panose="020B0604020202020204" pitchFamily="34" charset="0"/>
                <a:sym typeface="Wingdings" panose="05000000000000000000" pitchFamily="2" charset="2"/>
              </a:rPr>
              <a:t> </a:t>
            </a:r>
            <a:r>
              <a:rPr lang="en-US" sz="2200" dirty="0" err="1" smtClean="0">
                <a:latin typeface="Arial" panose="020B0604020202020204" pitchFamily="34" charset="0"/>
                <a:cs typeface="Arial" panose="020B0604020202020204" pitchFamily="34" charset="0"/>
                <a:sym typeface="Wingdings" panose="05000000000000000000" pitchFamily="2" charset="2"/>
              </a:rPr>
              <a:t>Việc</a:t>
            </a:r>
            <a:r>
              <a:rPr lang="en-US" sz="2200" dirty="0" smtClean="0">
                <a:latin typeface="Arial" panose="020B0604020202020204" pitchFamily="34" charset="0"/>
                <a:cs typeface="Arial" panose="020B0604020202020204" pitchFamily="34" charset="0"/>
                <a:sym typeface="Wingdings" panose="05000000000000000000" pitchFamily="2" charset="2"/>
              </a:rPr>
              <a:t> </a:t>
            </a:r>
            <a:r>
              <a:rPr lang="en-US" sz="2200" dirty="0" err="1" smtClean="0">
                <a:latin typeface="Arial" panose="020B0604020202020204" pitchFamily="34" charset="0"/>
                <a:cs typeface="Arial" panose="020B0604020202020204" pitchFamily="34" charset="0"/>
                <a:sym typeface="Wingdings" panose="05000000000000000000" pitchFamily="2" charset="2"/>
              </a:rPr>
              <a:t>chăm</a:t>
            </a:r>
            <a:r>
              <a:rPr lang="en-US" sz="2200" dirty="0" smtClean="0">
                <a:latin typeface="Arial" panose="020B0604020202020204" pitchFamily="34" charset="0"/>
                <a:cs typeface="Arial" panose="020B0604020202020204" pitchFamily="34" charset="0"/>
                <a:sym typeface="Wingdings" panose="05000000000000000000" pitchFamily="2" charset="2"/>
              </a:rPr>
              <a:t> </a:t>
            </a:r>
            <a:r>
              <a:rPr lang="en-US" sz="2200" dirty="0" err="1" smtClean="0">
                <a:latin typeface="Arial" panose="020B0604020202020204" pitchFamily="34" charset="0"/>
                <a:cs typeface="Arial" panose="020B0604020202020204" pitchFamily="34" charset="0"/>
                <a:sym typeface="Wingdings" panose="05000000000000000000" pitchFamily="2" charset="2"/>
              </a:rPr>
              <a:t>sóc</a:t>
            </a:r>
            <a:r>
              <a:rPr lang="en-US" sz="2200" dirty="0" smtClean="0">
                <a:latin typeface="Arial" panose="020B0604020202020204" pitchFamily="34" charset="0"/>
                <a:cs typeface="Arial" panose="020B0604020202020204" pitchFamily="34" charset="0"/>
                <a:sym typeface="Wingdings" panose="05000000000000000000" pitchFamily="2" charset="2"/>
              </a:rPr>
              <a:t> </a:t>
            </a:r>
            <a:r>
              <a:rPr lang="en-US" sz="2200" dirty="0" err="1" smtClean="0">
                <a:latin typeface="Arial" panose="020B0604020202020204" pitchFamily="34" charset="0"/>
                <a:cs typeface="Arial" panose="020B0604020202020204" pitchFamily="34" charset="0"/>
                <a:sym typeface="Wingdings" panose="05000000000000000000" pitchFamily="2" charset="2"/>
              </a:rPr>
              <a:t>của</a:t>
            </a:r>
            <a:r>
              <a:rPr lang="en-US" sz="2200" dirty="0" smtClean="0">
                <a:latin typeface="Arial" panose="020B0604020202020204" pitchFamily="34" charset="0"/>
                <a:cs typeface="Arial" panose="020B0604020202020204" pitchFamily="34" charset="0"/>
                <a:sym typeface="Wingdings" panose="05000000000000000000" pitchFamily="2" charset="2"/>
              </a:rPr>
              <a:t> </a:t>
            </a:r>
            <a:r>
              <a:rPr lang="en-US" sz="2200" dirty="0" err="1" smtClean="0">
                <a:latin typeface="Arial" panose="020B0604020202020204" pitchFamily="34" charset="0"/>
                <a:cs typeface="Arial" panose="020B0604020202020204" pitchFamily="34" charset="0"/>
                <a:sym typeface="Wingdings" panose="05000000000000000000" pitchFamily="2" charset="2"/>
              </a:rPr>
              <a:t>trẻ</a:t>
            </a:r>
            <a:r>
              <a:rPr lang="en-US" sz="2200" dirty="0" smtClean="0">
                <a:latin typeface="Arial" panose="020B0604020202020204" pitchFamily="34" charset="0"/>
                <a:cs typeface="Arial" panose="020B0604020202020204" pitchFamily="34" charset="0"/>
                <a:sym typeface="Wingdings" panose="05000000000000000000" pitchFamily="2" charset="2"/>
              </a:rPr>
              <a:t> </a:t>
            </a:r>
            <a:r>
              <a:rPr lang="en-US" sz="2200" dirty="0" err="1" smtClean="0">
                <a:latin typeface="Arial" panose="020B0604020202020204" pitchFamily="34" charset="0"/>
                <a:cs typeface="Arial" panose="020B0604020202020204" pitchFamily="34" charset="0"/>
                <a:sym typeface="Wingdings" panose="05000000000000000000" pitchFamily="2" charset="2"/>
              </a:rPr>
              <a:t>em</a:t>
            </a:r>
            <a:r>
              <a:rPr lang="en-US" sz="2200" dirty="0" smtClean="0">
                <a:latin typeface="Arial" panose="020B0604020202020204" pitchFamily="34" charset="0"/>
                <a:cs typeface="Arial" panose="020B0604020202020204" pitchFamily="34" charset="0"/>
                <a:sym typeface="Wingdings" panose="05000000000000000000" pitchFamily="2" charset="2"/>
              </a:rPr>
              <a:t> </a:t>
            </a:r>
            <a:r>
              <a:rPr lang="en-US" sz="2200" dirty="0" err="1" smtClean="0">
                <a:latin typeface="Arial" panose="020B0604020202020204" pitchFamily="34" charset="0"/>
                <a:cs typeface="Arial" panose="020B0604020202020204" pitchFamily="34" charset="0"/>
                <a:sym typeface="Wingdings" panose="05000000000000000000" pitchFamily="2" charset="2"/>
              </a:rPr>
              <a:t>không</a:t>
            </a:r>
            <a:r>
              <a:rPr lang="en-US" sz="2200" dirty="0" smtClean="0">
                <a:latin typeface="Arial" panose="020B0604020202020204" pitchFamily="34" charset="0"/>
                <a:cs typeface="Arial" panose="020B0604020202020204" pitchFamily="34" charset="0"/>
                <a:sym typeface="Wingdings" panose="05000000000000000000" pitchFamily="2" charset="2"/>
              </a:rPr>
              <a:t> </a:t>
            </a:r>
            <a:r>
              <a:rPr lang="en-US" sz="2200" dirty="0" err="1" smtClean="0">
                <a:latin typeface="Arial" panose="020B0604020202020204" pitchFamily="34" charset="0"/>
                <a:cs typeface="Arial" panose="020B0604020202020204" pitchFamily="34" charset="0"/>
                <a:sym typeface="Wingdings" panose="05000000000000000000" pitchFamily="2" charset="2"/>
              </a:rPr>
              <a:t>được</a:t>
            </a:r>
            <a:r>
              <a:rPr lang="en-US" sz="2200" dirty="0" smtClean="0">
                <a:latin typeface="Arial" panose="020B0604020202020204" pitchFamily="34" charset="0"/>
                <a:cs typeface="Arial" panose="020B0604020202020204" pitchFamily="34" charset="0"/>
                <a:sym typeface="Wingdings" panose="05000000000000000000" pitchFamily="2" charset="2"/>
              </a:rPr>
              <a:t> </a:t>
            </a:r>
            <a:r>
              <a:rPr lang="en-US" sz="2200" dirty="0" err="1" smtClean="0">
                <a:latin typeface="Arial" panose="020B0604020202020204" pitchFamily="34" charset="0"/>
                <a:cs typeface="Arial" panose="020B0604020202020204" pitchFamily="34" charset="0"/>
                <a:sym typeface="Wingdings" panose="05000000000000000000" pitchFamily="2" charset="2"/>
              </a:rPr>
              <a:t>đảm</a:t>
            </a:r>
            <a:r>
              <a:rPr lang="en-US" sz="2200" dirty="0" smtClean="0">
                <a:latin typeface="Arial" panose="020B0604020202020204" pitchFamily="34" charset="0"/>
                <a:cs typeface="Arial" panose="020B0604020202020204" pitchFamily="34" charset="0"/>
                <a:sym typeface="Wingdings" panose="05000000000000000000" pitchFamily="2" charset="2"/>
              </a:rPr>
              <a:t> </a:t>
            </a:r>
            <a:r>
              <a:rPr lang="en-US" sz="2200" dirty="0" err="1" smtClean="0">
                <a:latin typeface="Arial" panose="020B0604020202020204" pitchFamily="34" charset="0"/>
                <a:cs typeface="Arial" panose="020B0604020202020204" pitchFamily="34" charset="0"/>
                <a:sym typeface="Wingdings" panose="05000000000000000000" pitchFamily="2" charset="2"/>
              </a:rPr>
              <a:t>bảo</a:t>
            </a:r>
            <a:r>
              <a:rPr lang="en-US" sz="2200" dirty="0" smtClean="0">
                <a:latin typeface="Arial" panose="020B0604020202020204" pitchFamily="34" charset="0"/>
                <a:cs typeface="Arial" panose="020B0604020202020204" pitchFamily="34" charset="0"/>
                <a:sym typeface="Wingdings" panose="05000000000000000000" pitchFamily="2" charset="2"/>
              </a:rPr>
              <a:t>,</a:t>
            </a:r>
            <a:endParaRPr lang="en-US"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006710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0162"/>
            <a:ext cx="8764361" cy="715962"/>
          </a:xfrm>
        </p:spPr>
        <p:txBody>
          <a:bodyPr>
            <a:normAutofit fontScale="90000"/>
          </a:bodyPr>
          <a:lstStyle/>
          <a:p>
            <a:r>
              <a:rPr lang="pt-BR" sz="3000" b="1" dirty="0">
                <a:solidFill>
                  <a:srgbClr val="FF0000"/>
                </a:solidFill>
              </a:rPr>
              <a:t>KHÓ KHĂN, HẠN CHẾ TRONG CÔNG TÁC Y TẾ TRƯỜNG HỌC</a:t>
            </a:r>
            <a:endParaRPr lang="en-US" sz="3000" dirty="0"/>
          </a:p>
        </p:txBody>
      </p:sp>
      <p:sp>
        <p:nvSpPr>
          <p:cNvPr id="3" name="Content Placeholder 2"/>
          <p:cNvSpPr>
            <a:spLocks noGrp="1"/>
          </p:cNvSpPr>
          <p:nvPr>
            <p:ph idx="1"/>
          </p:nvPr>
        </p:nvSpPr>
        <p:spPr>
          <a:xfrm>
            <a:off x="228601" y="623455"/>
            <a:ext cx="8458200" cy="3948545"/>
          </a:xfrm>
        </p:spPr>
        <p:txBody>
          <a:bodyPr>
            <a:noAutofit/>
          </a:bodyPr>
          <a:lstStyle/>
          <a:p>
            <a:pPr marL="457200" indent="-457200" algn="just">
              <a:buFont typeface="+mj-lt"/>
              <a:buAutoNum type="arabicPeriod" startAt="2"/>
            </a:pPr>
            <a:r>
              <a:rPr lang="en-US" sz="2500" b="1" dirty="0" err="1" smtClean="0">
                <a:solidFill>
                  <a:srgbClr val="FF0000"/>
                </a:solidFill>
                <a:latin typeface="Arial" panose="020B0604020202020204" pitchFamily="34" charset="0"/>
                <a:cs typeface="Arial" panose="020B0604020202020204" pitchFamily="34" charset="0"/>
              </a:rPr>
              <a:t>Đội</a:t>
            </a:r>
            <a:r>
              <a:rPr lang="en-US" sz="2500" b="1" dirty="0" smtClean="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ngũ</a:t>
            </a:r>
            <a:r>
              <a:rPr lang="en-US" sz="2500" b="1" dirty="0">
                <a:solidFill>
                  <a:srgbClr val="FF0000"/>
                </a:solidFill>
                <a:latin typeface="Arial" panose="020B0604020202020204" pitchFamily="34" charset="0"/>
                <a:cs typeface="Arial" panose="020B0604020202020204" pitchFamily="34" charset="0"/>
              </a:rPr>
              <a:t> </a:t>
            </a:r>
            <a:r>
              <a:rPr lang="en-US" sz="2500" b="1" dirty="0" err="1" smtClean="0">
                <a:solidFill>
                  <a:srgbClr val="FF0000"/>
                </a:solidFill>
                <a:latin typeface="Arial" panose="020B0604020202020204" pitchFamily="34" charset="0"/>
                <a:cs typeface="Arial" panose="020B0604020202020204" pitchFamily="34" charset="0"/>
              </a:rPr>
              <a:t>thiếu</a:t>
            </a:r>
            <a:r>
              <a:rPr lang="en-US" sz="2500" b="1" dirty="0" smtClean="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yếu</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về</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chuyên</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môn</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nghiệp</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vụ</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phương</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thức</a:t>
            </a:r>
            <a:r>
              <a:rPr lang="en-US" sz="2500" b="1" dirty="0">
                <a:solidFill>
                  <a:srgbClr val="FF0000"/>
                </a:solidFill>
                <a:latin typeface="Arial" panose="020B0604020202020204" pitchFamily="34" charset="0"/>
                <a:cs typeface="Arial" panose="020B0604020202020204" pitchFamily="34" charset="0"/>
              </a:rPr>
              <a:t> </a:t>
            </a:r>
            <a:r>
              <a:rPr lang="en-US" sz="2500" b="1" dirty="0" smtClean="0">
                <a:solidFill>
                  <a:srgbClr val="FF0000"/>
                </a:solidFill>
                <a:latin typeface="Arial" panose="020B0604020202020204" pitchFamily="34" charset="0"/>
                <a:cs typeface="Arial" panose="020B0604020202020204" pitchFamily="34" charset="0"/>
              </a:rPr>
              <a:t>HĐ </a:t>
            </a:r>
            <a:r>
              <a:rPr lang="en-US" sz="2500" b="1" dirty="0" err="1" smtClean="0">
                <a:solidFill>
                  <a:srgbClr val="FF0000"/>
                </a:solidFill>
                <a:latin typeface="Arial" panose="020B0604020202020204" pitchFamily="34" charset="0"/>
                <a:cs typeface="Arial" panose="020B0604020202020204" pitchFamily="34" charset="0"/>
              </a:rPr>
              <a:t>chưa</a:t>
            </a:r>
            <a:r>
              <a:rPr lang="en-US" sz="2500" b="1" dirty="0" smtClean="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thống</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nhất</a:t>
            </a:r>
            <a:r>
              <a:rPr lang="en-US" sz="2500" b="1" dirty="0">
                <a:solidFill>
                  <a:srgbClr val="FF0000"/>
                </a:solidFill>
                <a:latin typeface="Arial" panose="020B0604020202020204" pitchFamily="34" charset="0"/>
                <a:cs typeface="Arial" panose="020B0604020202020204" pitchFamily="34" charset="0"/>
              </a:rPr>
              <a:t>, </a:t>
            </a:r>
            <a:r>
              <a:rPr lang="en-US" sz="2500" b="1" dirty="0" err="1" smtClean="0">
                <a:solidFill>
                  <a:srgbClr val="FF0000"/>
                </a:solidFill>
                <a:latin typeface="Arial" panose="020B0604020202020204" pitchFamily="34" charset="0"/>
                <a:cs typeface="Arial" panose="020B0604020202020204" pitchFamily="34" charset="0"/>
              </a:rPr>
              <a:t>rà</a:t>
            </a:r>
            <a:r>
              <a:rPr lang="en-US" sz="2500" b="1" dirty="0" smtClean="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soát</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sắp</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xếp</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sử</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dụng</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hiệu</a:t>
            </a:r>
            <a:r>
              <a:rPr lang="en-US" sz="2500" b="1" dirty="0">
                <a:solidFill>
                  <a:srgbClr val="FF0000"/>
                </a:solidFill>
                <a:latin typeface="Arial" panose="020B0604020202020204" pitchFamily="34" charset="0"/>
                <a:cs typeface="Arial" panose="020B0604020202020204" pitchFamily="34" charset="0"/>
              </a:rPr>
              <a:t> </a:t>
            </a:r>
            <a:r>
              <a:rPr lang="en-US" sz="2500" b="1" dirty="0" err="1" smtClean="0">
                <a:solidFill>
                  <a:srgbClr val="FF0000"/>
                </a:solidFill>
                <a:latin typeface="Arial" panose="020B0604020202020204" pitchFamily="34" charset="0"/>
                <a:cs typeface="Arial" panose="020B0604020202020204" pitchFamily="34" charset="0"/>
              </a:rPr>
              <a:t>quả</a:t>
            </a:r>
            <a:r>
              <a:rPr lang="en-US" sz="2500" b="1" dirty="0" smtClean="0">
                <a:solidFill>
                  <a:srgbClr val="FF0000"/>
                </a:solidFill>
                <a:latin typeface="Arial" panose="020B0604020202020204" pitchFamily="34" charset="0"/>
                <a:cs typeface="Arial" panose="020B0604020202020204" pitchFamily="34" charset="0"/>
              </a:rPr>
              <a:t> </a:t>
            </a:r>
            <a:r>
              <a:rPr lang="en-US" sz="2500" b="1" dirty="0" err="1" smtClean="0">
                <a:solidFill>
                  <a:srgbClr val="FF0000"/>
                </a:solidFill>
                <a:latin typeface="Arial" panose="020B0604020202020204" pitchFamily="34" charset="0"/>
                <a:cs typeface="Arial" panose="020B0604020202020204" pitchFamily="34" charset="0"/>
              </a:rPr>
              <a:t>với</a:t>
            </a:r>
            <a:r>
              <a:rPr lang="en-US" sz="2500" b="1" dirty="0" smtClean="0">
                <a:solidFill>
                  <a:srgbClr val="FF0000"/>
                </a:solidFill>
                <a:latin typeface="Arial" panose="020B0604020202020204" pitchFamily="34" charset="0"/>
                <a:cs typeface="Arial" panose="020B0604020202020204" pitchFamily="34" charset="0"/>
              </a:rPr>
              <a:t> </a:t>
            </a:r>
            <a:r>
              <a:rPr lang="en-US" sz="2600" b="1" i="1" dirty="0" smtClean="0">
                <a:solidFill>
                  <a:srgbClr val="FF0000"/>
                </a:solidFill>
                <a:latin typeface="Arial" panose="020B0604020202020204" pitchFamily="34" charset="0"/>
                <a:cs typeface="Arial" panose="020B0604020202020204" pitchFamily="34" charset="0"/>
              </a:rPr>
              <a:t>03 </a:t>
            </a:r>
            <a:r>
              <a:rPr lang="en-US" sz="2600" b="1" i="1" dirty="0" err="1" smtClean="0">
                <a:solidFill>
                  <a:srgbClr val="FF0000"/>
                </a:solidFill>
                <a:latin typeface="Arial" panose="020B0604020202020204" pitchFamily="34" charset="0"/>
                <a:cs typeface="Arial" panose="020B0604020202020204" pitchFamily="34" charset="0"/>
              </a:rPr>
              <a:t>mô</a:t>
            </a:r>
            <a:r>
              <a:rPr lang="en-US" sz="2600" b="1" i="1" dirty="0" smtClean="0">
                <a:solidFill>
                  <a:srgbClr val="FF0000"/>
                </a:solidFill>
                <a:latin typeface="Arial" panose="020B0604020202020204" pitchFamily="34" charset="0"/>
                <a:cs typeface="Arial" panose="020B0604020202020204" pitchFamily="34" charset="0"/>
              </a:rPr>
              <a:t> </a:t>
            </a:r>
            <a:r>
              <a:rPr lang="en-US" sz="2600" b="1" i="1" dirty="0" err="1">
                <a:solidFill>
                  <a:srgbClr val="FF0000"/>
                </a:solidFill>
                <a:latin typeface="Arial" panose="020B0604020202020204" pitchFamily="34" charset="0"/>
                <a:cs typeface="Arial" panose="020B0604020202020204" pitchFamily="34" charset="0"/>
              </a:rPr>
              <a:t>hình</a:t>
            </a:r>
            <a:r>
              <a:rPr lang="en-US" sz="2600" b="1" i="1" dirty="0">
                <a:solidFill>
                  <a:srgbClr val="FF0000"/>
                </a:solidFill>
                <a:latin typeface="Arial" panose="020B0604020202020204" pitchFamily="34" charset="0"/>
                <a:cs typeface="Arial" panose="020B0604020202020204" pitchFamily="34" charset="0"/>
              </a:rPr>
              <a:t> </a:t>
            </a:r>
            <a:r>
              <a:rPr lang="en-US" sz="2600" b="1" i="1" dirty="0" err="1">
                <a:solidFill>
                  <a:srgbClr val="FF0000"/>
                </a:solidFill>
                <a:latin typeface="Arial" panose="020B0604020202020204" pitchFamily="34" charset="0"/>
                <a:cs typeface="Arial" panose="020B0604020202020204" pitchFamily="34" charset="0"/>
              </a:rPr>
              <a:t>sau</a:t>
            </a:r>
            <a:r>
              <a:rPr lang="en-US" sz="2600" b="1" i="1" dirty="0">
                <a:solidFill>
                  <a:srgbClr val="FF0000"/>
                </a:solidFill>
                <a:latin typeface="Arial" panose="020B0604020202020204" pitchFamily="34" charset="0"/>
                <a:cs typeface="Arial" panose="020B0604020202020204" pitchFamily="34" charset="0"/>
              </a:rPr>
              <a:t>: </a:t>
            </a:r>
          </a:p>
          <a:p>
            <a:pPr algn="just">
              <a:buFont typeface="Wingdings" panose="05000000000000000000" pitchFamily="2" charset="2"/>
              <a:buChar char="ü"/>
            </a:pPr>
            <a:r>
              <a:rPr lang="en-US" sz="2500" b="1" dirty="0" err="1" smtClean="0">
                <a:latin typeface="Arial" panose="020B0604020202020204" pitchFamily="34" charset="0"/>
                <a:cs typeface="Arial" panose="020B0604020202020204" pitchFamily="34" charset="0"/>
              </a:rPr>
              <a:t>Mô</a:t>
            </a:r>
            <a:r>
              <a:rPr lang="en-US" sz="2500" b="1" dirty="0" smtClean="0">
                <a:latin typeface="Arial" panose="020B0604020202020204" pitchFamily="34" charset="0"/>
                <a:cs typeface="Arial" panose="020B0604020202020204" pitchFamily="34" charset="0"/>
              </a:rPr>
              <a:t> </a:t>
            </a:r>
            <a:r>
              <a:rPr lang="en-US" sz="2500" b="1" dirty="0" err="1">
                <a:latin typeface="Arial" panose="020B0604020202020204" pitchFamily="34" charset="0"/>
                <a:cs typeface="Arial" panose="020B0604020202020204" pitchFamily="34" charset="0"/>
              </a:rPr>
              <a:t>hình</a:t>
            </a:r>
            <a:r>
              <a:rPr lang="en-US" sz="2500" b="1" dirty="0">
                <a:latin typeface="Arial" panose="020B0604020202020204" pitchFamily="34" charset="0"/>
                <a:cs typeface="Arial" panose="020B0604020202020204" pitchFamily="34" charset="0"/>
              </a:rPr>
              <a:t> 1. </a:t>
            </a:r>
            <a:r>
              <a:rPr lang="en-US" sz="2500" dirty="0" err="1">
                <a:latin typeface="Arial" panose="020B0604020202020204" pitchFamily="34" charset="0"/>
                <a:cs typeface="Arial" panose="020B0604020202020204" pitchFamily="34" charset="0"/>
              </a:rPr>
              <a:t>Cơ</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sở</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giáo</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dục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có</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nhân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viên</a:t>
            </a:r>
            <a:r>
              <a:rPr lang="en-US" sz="2500" dirty="0">
                <a:latin typeface="Arial" panose="020B0604020202020204" pitchFamily="34" charset="0"/>
                <a:cs typeface="Arial" panose="020B0604020202020204" pitchFamily="34" charset="0"/>
              </a:rPr>
              <a:t> y </a:t>
            </a:r>
            <a:r>
              <a:rPr lang="en-US" sz="2500" dirty="0" err="1">
                <a:latin typeface="Arial" panose="020B0604020202020204" pitchFamily="34" charset="0"/>
                <a:cs typeface="Arial" panose="020B0604020202020204" pitchFamily="34" charset="0"/>
              </a:rPr>
              <a:t>tế</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trường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học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chuyên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trách</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biên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chế</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hoặc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hợp</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đồng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dài</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hạn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và</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đạt</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chuẩn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về</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nhân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lực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theo</a:t>
            </a:r>
            <a:r>
              <a:rPr lang="en-US" sz="2500" dirty="0">
                <a:latin typeface="Arial" panose="020B0604020202020204" pitchFamily="34" charset="0"/>
                <a:cs typeface="Arial" panose="020B0604020202020204" pitchFamily="34" charset="0"/>
              </a:rPr>
              <a:t> </a:t>
            </a:r>
            <a:r>
              <a:rPr lang="vi-VN" sz="2500" dirty="0" smtClean="0">
                <a:latin typeface="Arial" panose="020B0604020202020204" pitchFamily="34" charset="0"/>
                <a:cs typeface="Arial" panose="020B0604020202020204" pitchFamily="34" charset="0"/>
              </a:rPr>
              <a:t>TTLT </a:t>
            </a:r>
            <a:r>
              <a:rPr lang="en-US" sz="2500" dirty="0" err="1" smtClean="0">
                <a:latin typeface="Arial" panose="020B0604020202020204" pitchFamily="34" charset="0"/>
                <a:cs typeface="Arial" panose="020B0604020202020204" pitchFamily="34" charset="0"/>
              </a:rPr>
              <a:t>số</a:t>
            </a:r>
            <a:r>
              <a:rPr lang="en-US" sz="2500" dirty="0" smtClean="0">
                <a:latin typeface="Arial" panose="020B0604020202020204" pitchFamily="34" charset="0"/>
                <a:cs typeface="Arial" panose="020B0604020202020204" pitchFamily="34" charset="0"/>
              </a:rPr>
              <a:t> </a:t>
            </a:r>
            <a:r>
              <a:rPr lang="en-US" sz="2500" dirty="0" smtClean="0">
                <a:latin typeface="Arial" panose="020B0604020202020204" pitchFamily="34" charset="0"/>
                <a:cs typeface="Arial" panose="020B0604020202020204" pitchFamily="34" charset="0"/>
              </a:rPr>
              <a:t>13 (30%). </a:t>
            </a:r>
            <a:endParaRPr lang="en-US" sz="2500" dirty="0">
              <a:latin typeface="Arial" panose="020B0604020202020204" pitchFamily="34" charset="0"/>
              <a:cs typeface="Arial" panose="020B0604020202020204" pitchFamily="34" charset="0"/>
            </a:endParaRPr>
          </a:p>
          <a:p>
            <a:pPr algn="just">
              <a:buFont typeface="Wingdings" panose="05000000000000000000" pitchFamily="2" charset="2"/>
              <a:buChar char="ü"/>
            </a:pPr>
            <a:r>
              <a:rPr lang="en-US" sz="2500" b="1" dirty="0" err="1" smtClean="0">
                <a:latin typeface="Arial" panose="020B0604020202020204" pitchFamily="34" charset="0"/>
                <a:cs typeface="Arial" panose="020B0604020202020204" pitchFamily="34" charset="0"/>
              </a:rPr>
              <a:t>Mô</a:t>
            </a:r>
            <a:r>
              <a:rPr lang="en-US" sz="2500" b="1" dirty="0" smtClean="0">
                <a:latin typeface="Arial" panose="020B0604020202020204" pitchFamily="34" charset="0"/>
                <a:cs typeface="Arial" panose="020B0604020202020204" pitchFamily="34" charset="0"/>
              </a:rPr>
              <a:t> </a:t>
            </a:r>
            <a:r>
              <a:rPr lang="en-US" sz="2500" b="1" dirty="0" err="1">
                <a:latin typeface="Arial" panose="020B0604020202020204" pitchFamily="34" charset="0"/>
                <a:cs typeface="Arial" panose="020B0604020202020204" pitchFamily="34" charset="0"/>
              </a:rPr>
              <a:t>hình</a:t>
            </a:r>
            <a:r>
              <a:rPr lang="en-US" sz="2500" b="1" dirty="0">
                <a:latin typeface="Arial" panose="020B0604020202020204" pitchFamily="34" charset="0"/>
                <a:cs typeface="Arial" panose="020B0604020202020204" pitchFamily="34" charset="0"/>
              </a:rPr>
              <a:t> 2. </a:t>
            </a:r>
            <a:r>
              <a:rPr lang="en-US" sz="2500" dirty="0" err="1">
                <a:latin typeface="Arial" panose="020B0604020202020204" pitchFamily="34" charset="0"/>
                <a:cs typeface="Arial" panose="020B0604020202020204" pitchFamily="34" charset="0"/>
              </a:rPr>
              <a:t>Cơ</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sở</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giáo</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dục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có</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nhân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viên</a:t>
            </a:r>
            <a:r>
              <a:rPr lang="en-US" sz="2500" dirty="0">
                <a:latin typeface="Arial" panose="020B0604020202020204" pitchFamily="34" charset="0"/>
                <a:cs typeface="Arial" panose="020B0604020202020204" pitchFamily="34" charset="0"/>
              </a:rPr>
              <a:t> y </a:t>
            </a:r>
            <a:r>
              <a:rPr lang="en-US" sz="2500" dirty="0" err="1">
                <a:latin typeface="Arial" panose="020B0604020202020204" pitchFamily="34" charset="0"/>
                <a:cs typeface="Arial" panose="020B0604020202020204" pitchFamily="34" charset="0"/>
              </a:rPr>
              <a:t>tế</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trường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học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chuyên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trách</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biên</a:t>
            </a:r>
            <a:r>
              <a:rPr lang="en-US" sz="2500" dirty="0">
                <a:latin typeface="Arial" panose="020B0604020202020204" pitchFamily="34" charset="0"/>
                <a:cs typeface="Arial" panose="020B0604020202020204" pitchFamily="34" charset="0"/>
              </a:rPr>
              <a:t> </a:t>
            </a:r>
            <a:r>
              <a:rPr lang="en-US" sz="2500" dirty="0" err="1" smtClean="0">
                <a:latin typeface="Arial" panose="020B0604020202020204" pitchFamily="34" charset="0"/>
                <a:cs typeface="Arial" panose="020B0604020202020204" pitchFamily="34" charset="0"/>
              </a:rPr>
              <a:t>chế</a:t>
            </a:r>
            <a:r>
              <a:rPr lang="en-US" sz="2500" dirty="0" smtClean="0">
                <a:latin typeface="Arial" panose="020B0604020202020204" pitchFamily="34" charset="0"/>
                <a:cs typeface="Arial" panose="020B0604020202020204" pitchFamily="34" charset="0"/>
              </a:rPr>
              <a:t>/</a:t>
            </a:r>
            <a:r>
              <a:rPr lang="en-US" sz="2500" dirty="0" err="1" smtClean="0">
                <a:latin typeface="Arial" panose="020B0604020202020204" pitchFamily="34" charset="0"/>
                <a:cs typeface="Arial" panose="020B0604020202020204" pitchFamily="34" charset="0"/>
              </a:rPr>
              <a:t>hợp</a:t>
            </a:r>
            <a:r>
              <a:rPr lang="en-US" sz="2500" dirty="0" smtClean="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đồng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dài</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hạn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nhưng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chưa</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đạt</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chuẩn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về</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nhân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lực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theo</a:t>
            </a:r>
            <a:r>
              <a:rPr lang="en-US" sz="2500" dirty="0">
                <a:latin typeface="Arial" panose="020B0604020202020204" pitchFamily="34" charset="0"/>
                <a:cs typeface="Arial" panose="020B0604020202020204" pitchFamily="34" charset="0"/>
              </a:rPr>
              <a:t> </a:t>
            </a:r>
            <a:r>
              <a:rPr lang="en-US" sz="2500" dirty="0" smtClean="0">
                <a:latin typeface="Arial" panose="020B0604020202020204" pitchFamily="34" charset="0"/>
                <a:cs typeface="Arial" panose="020B0604020202020204" pitchFamily="34" charset="0"/>
              </a:rPr>
              <a:t>TTLT 13 (45%).</a:t>
            </a:r>
            <a:endParaRPr lang="en-US" sz="2500" dirty="0">
              <a:latin typeface="Arial" panose="020B0604020202020204" pitchFamily="34" charset="0"/>
              <a:cs typeface="Arial" panose="020B0604020202020204" pitchFamily="34" charset="0"/>
            </a:endParaRPr>
          </a:p>
          <a:p>
            <a:pPr algn="just">
              <a:buFont typeface="Wingdings" panose="05000000000000000000" pitchFamily="2" charset="2"/>
              <a:buChar char="ü"/>
            </a:pPr>
            <a:r>
              <a:rPr lang="en-US" sz="2500" b="1" dirty="0" err="1" smtClean="0">
                <a:latin typeface="Arial" panose="020B0604020202020204" pitchFamily="34" charset="0"/>
                <a:cs typeface="Arial" panose="020B0604020202020204" pitchFamily="34" charset="0"/>
              </a:rPr>
              <a:t>Mô</a:t>
            </a:r>
            <a:r>
              <a:rPr lang="en-US" sz="2500" b="1" dirty="0" smtClean="0">
                <a:latin typeface="Arial" panose="020B0604020202020204" pitchFamily="34" charset="0"/>
                <a:cs typeface="Arial" panose="020B0604020202020204" pitchFamily="34" charset="0"/>
              </a:rPr>
              <a:t> </a:t>
            </a:r>
            <a:r>
              <a:rPr lang="en-US" sz="2500" b="1" dirty="0" err="1">
                <a:latin typeface="Arial" panose="020B0604020202020204" pitchFamily="34" charset="0"/>
                <a:cs typeface="Arial" panose="020B0604020202020204" pitchFamily="34" charset="0"/>
              </a:rPr>
              <a:t>hình</a:t>
            </a:r>
            <a:r>
              <a:rPr lang="en-US" sz="2500" b="1" dirty="0">
                <a:latin typeface="Arial" panose="020B0604020202020204" pitchFamily="34" charset="0"/>
                <a:cs typeface="Arial" panose="020B0604020202020204" pitchFamily="34" charset="0"/>
              </a:rPr>
              <a:t> 3. </a:t>
            </a:r>
            <a:r>
              <a:rPr lang="en-US" sz="2500" dirty="0" err="1">
                <a:latin typeface="Arial" panose="020B0604020202020204" pitchFamily="34" charset="0"/>
                <a:cs typeface="Arial" panose="020B0604020202020204" pitchFamily="34" charset="0"/>
              </a:rPr>
              <a:t>Cơ</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sở</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giáo</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dục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không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có</a:t>
            </a:r>
            <a:r>
              <a:rPr lang="en-US" sz="2500" dirty="0">
                <a:latin typeface="Arial" panose="020B0604020202020204" pitchFamily="34" charset="0"/>
                <a:cs typeface="Arial" panose="020B0604020202020204" pitchFamily="34" charset="0"/>
              </a:rPr>
              <a:t> </a:t>
            </a:r>
            <a:r>
              <a:rPr lang="en-US" sz="2500" dirty="0" smtClean="0">
                <a:latin typeface="Arial" panose="020B0604020202020204" pitchFamily="34" charset="0"/>
                <a:cs typeface="Arial" panose="020B0604020202020204" pitchFamily="34" charset="0"/>
              </a:rPr>
              <a:t>NVYTTH </a:t>
            </a:r>
            <a:r>
              <a:rPr lang="en-US" sz="2500" dirty="0" err="1">
                <a:latin typeface="Arial" panose="020B0604020202020204" pitchFamily="34" charset="0"/>
                <a:cs typeface="Arial" panose="020B0604020202020204" pitchFamily="34" charset="0"/>
              </a:rPr>
              <a:t>chuyên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trách</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cán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bộ</a:t>
            </a:r>
            <a:r>
              <a:rPr lang="en-US" sz="2500" dirty="0">
                <a:latin typeface="Arial" panose="020B0604020202020204" pitchFamily="34" charset="0"/>
                <a:cs typeface="Arial" panose="020B0604020202020204" pitchFamily="34" charset="0"/>
              </a:rPr>
              <a:t>/</a:t>
            </a:r>
            <a:r>
              <a:rPr lang="en-US" sz="2500" dirty="0" err="1">
                <a:latin typeface="Arial" panose="020B0604020202020204" pitchFamily="34" charset="0"/>
                <a:cs typeface="Arial" panose="020B0604020202020204" pitchFamily="34" charset="0"/>
              </a:rPr>
              <a:t>nhân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viên</a:t>
            </a:r>
            <a:r>
              <a:rPr lang="en-US" sz="2500" dirty="0">
                <a:latin typeface="Arial" panose="020B0604020202020204" pitchFamily="34" charset="0"/>
                <a:cs typeface="Arial" panose="020B0604020202020204" pitchFamily="34" charset="0"/>
              </a:rPr>
              <a:t>/</a:t>
            </a:r>
            <a:r>
              <a:rPr lang="en-US" sz="2500" dirty="0" err="1">
                <a:latin typeface="Arial" panose="020B0604020202020204" pitchFamily="34" charset="0"/>
                <a:cs typeface="Arial" panose="020B0604020202020204" pitchFamily="34" charset="0"/>
              </a:rPr>
              <a:t>giáo</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viên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kiêm</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nhiệm</a:t>
            </a:r>
            <a:r>
              <a:rPr lang="en-US" sz="2500" dirty="0">
                <a:latin typeface="Arial" panose="020B0604020202020204" pitchFamily="34" charset="0"/>
                <a:cs typeface="Arial" panose="020B0604020202020204" pitchFamily="34" charset="0"/>
              </a:rPr>
              <a:t> </a:t>
            </a:r>
            <a:r>
              <a:rPr lang="en-US" sz="2500" dirty="0" err="1" smtClean="0">
                <a:latin typeface="Arial" panose="020B0604020202020204" pitchFamily="34" charset="0"/>
                <a:cs typeface="Arial" panose="020B0604020202020204" pitchFamily="34" charset="0"/>
              </a:rPr>
              <a:t>hoặc</a:t>
            </a:r>
            <a:r>
              <a:rPr lang="en-US" sz="2500" dirty="0" smtClean="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chuyển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nhiệm</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vụ</a:t>
            </a:r>
            <a:r>
              <a:rPr lang="en-US" sz="2500" dirty="0">
                <a:latin typeface="Arial" panose="020B0604020202020204" pitchFamily="34" charset="0"/>
                <a:cs typeface="Arial" panose="020B0604020202020204" pitchFamily="34" charset="0"/>
              </a:rPr>
              <a:t> </a:t>
            </a:r>
            <a:r>
              <a:rPr lang="en-US" sz="2500" dirty="0" smtClean="0">
                <a:latin typeface="Arial" panose="020B0604020202020204" pitchFamily="34" charset="0"/>
                <a:cs typeface="Arial" panose="020B0604020202020204" pitchFamily="34" charset="0"/>
              </a:rPr>
              <a:t>YTTH </a:t>
            </a:r>
            <a:r>
              <a:rPr lang="en-US" sz="2500" dirty="0" err="1" smtClean="0">
                <a:latin typeface="Arial" panose="020B0604020202020204" pitchFamily="34" charset="0"/>
                <a:cs typeface="Arial" panose="020B0604020202020204" pitchFamily="34" charset="0"/>
              </a:rPr>
              <a:t>cho</a:t>
            </a:r>
            <a:r>
              <a:rPr lang="en-US" sz="2500" dirty="0" smtClean="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ngành</a:t>
            </a:r>
            <a:r>
              <a:rPr lang="en-US" sz="2500" dirty="0">
                <a:latin typeface="Arial" panose="020B0604020202020204" pitchFamily="34" charset="0"/>
                <a:cs typeface="Arial" panose="020B0604020202020204" pitchFamily="34" charset="0"/>
              </a:rPr>
              <a:t> Y </a:t>
            </a:r>
            <a:r>
              <a:rPr lang="en-US" sz="2500" dirty="0" err="1" smtClean="0">
                <a:latin typeface="Arial" panose="020B0604020202020204" pitchFamily="34" charset="0"/>
                <a:cs typeface="Arial" panose="020B0604020202020204" pitchFamily="34" charset="0"/>
              </a:rPr>
              <a:t>tế</a:t>
            </a:r>
            <a:r>
              <a:rPr lang="en-US" sz="2500" dirty="0" smtClean="0">
                <a:latin typeface="Arial" panose="020B0604020202020204" pitchFamily="34" charset="0"/>
                <a:cs typeface="Arial" panose="020B0604020202020204" pitchFamily="34" charset="0"/>
              </a:rPr>
              <a:t>) (25%).</a:t>
            </a:r>
          </a:p>
          <a:p>
            <a:pPr marL="0" indent="0" algn="just">
              <a:buNone/>
            </a:pPr>
            <a:r>
              <a:rPr lang="en-US" sz="2500" i="1" dirty="0" err="1" smtClean="0">
                <a:latin typeface="Arial" panose="020B0604020202020204" pitchFamily="34" charset="0"/>
                <a:cs typeface="Arial" panose="020B0604020202020204" pitchFamily="34" charset="0"/>
              </a:rPr>
              <a:t>Đến</a:t>
            </a:r>
            <a:r>
              <a:rPr lang="en-US" sz="2500" i="1" dirty="0" smtClean="0">
                <a:latin typeface="Arial" panose="020B0604020202020204" pitchFamily="34" charset="0"/>
                <a:cs typeface="Arial" panose="020B0604020202020204" pitchFamily="34" charset="0"/>
              </a:rPr>
              <a:t> nay, 15 </a:t>
            </a:r>
            <a:r>
              <a:rPr lang="en-US" sz="2500" i="1" dirty="0" err="1">
                <a:latin typeface="Arial" panose="020B0604020202020204" pitchFamily="34" charset="0"/>
                <a:cs typeface="Arial" panose="020B0604020202020204" pitchFamily="34" charset="0"/>
              </a:rPr>
              <a:t>tỉnh</a:t>
            </a:r>
            <a:r>
              <a:rPr lang="en-US" sz="2500" i="1" dirty="0">
                <a:latin typeface="Arial" panose="020B0604020202020204" pitchFamily="34" charset="0"/>
                <a:cs typeface="Arial" panose="020B0604020202020204" pitchFamily="34" charset="0"/>
              </a:rPr>
              <a:t>, </a:t>
            </a:r>
            <a:r>
              <a:rPr lang="en-US" sz="2500" i="1" dirty="0" smtClean="0">
                <a:latin typeface="Arial" panose="020B0604020202020204" pitchFamily="34" charset="0"/>
                <a:cs typeface="Arial" panose="020B0604020202020204" pitchFamily="34" charset="0"/>
              </a:rPr>
              <a:t>TP </a:t>
            </a:r>
            <a:r>
              <a:rPr lang="en-US" sz="2500" i="1" dirty="0" err="1" smtClean="0">
                <a:latin typeface="Arial" panose="020B0604020202020204" pitchFamily="34" charset="0"/>
                <a:cs typeface="Arial" panose="020B0604020202020204" pitchFamily="34" charset="0"/>
              </a:rPr>
              <a:t>chuyển</a:t>
            </a:r>
            <a:r>
              <a:rPr lang="en-US" sz="2500" i="1" dirty="0" smtClean="0">
                <a:latin typeface="Arial" panose="020B0604020202020204" pitchFamily="34" charset="0"/>
                <a:cs typeface="Arial" panose="020B0604020202020204" pitchFamily="34" charset="0"/>
              </a:rPr>
              <a:t> </a:t>
            </a:r>
            <a:r>
              <a:rPr lang="en-US" sz="2500" i="1" dirty="0" err="1">
                <a:latin typeface="Arial" panose="020B0604020202020204" pitchFamily="34" charset="0"/>
                <a:cs typeface="Arial" panose="020B0604020202020204" pitchFamily="34" charset="0"/>
              </a:rPr>
              <a:t>toàn</a:t>
            </a:r>
            <a:r>
              <a:rPr lang="en-US" sz="2500" i="1" dirty="0">
                <a:latin typeface="Arial" panose="020B0604020202020204" pitchFamily="34" charset="0"/>
                <a:cs typeface="Arial" panose="020B0604020202020204" pitchFamily="34" charset="0"/>
              </a:rPr>
              <a:t> </a:t>
            </a:r>
            <a:r>
              <a:rPr lang="en-US" sz="2500" i="1" dirty="0" err="1" smtClean="0">
                <a:latin typeface="Arial" panose="020B0604020202020204" pitchFamily="34" charset="0"/>
                <a:cs typeface="Arial" panose="020B0604020202020204" pitchFamily="34" charset="0"/>
              </a:rPr>
              <a:t>bộ</a:t>
            </a:r>
            <a:r>
              <a:rPr lang="en-US" sz="2500" i="1" dirty="0" smtClean="0">
                <a:latin typeface="Arial" panose="020B0604020202020204" pitchFamily="34" charset="0"/>
                <a:cs typeface="Arial" panose="020B0604020202020204" pitchFamily="34" charset="0"/>
              </a:rPr>
              <a:t>/</a:t>
            </a:r>
            <a:r>
              <a:rPr lang="en-US" sz="2500" i="1" dirty="0" err="1" smtClean="0">
                <a:latin typeface="Arial" panose="020B0604020202020204" pitchFamily="34" charset="0"/>
                <a:cs typeface="Arial" panose="020B0604020202020204" pitchFamily="34" charset="0"/>
              </a:rPr>
              <a:t>một</a:t>
            </a:r>
            <a:r>
              <a:rPr lang="en-US" sz="2500" i="1" dirty="0" smtClean="0">
                <a:latin typeface="Arial" panose="020B0604020202020204" pitchFamily="34" charset="0"/>
                <a:cs typeface="Arial" panose="020B0604020202020204" pitchFamily="34" charset="0"/>
              </a:rPr>
              <a:t> </a:t>
            </a:r>
            <a:r>
              <a:rPr lang="en-US" sz="2500" i="1" dirty="0" err="1">
                <a:latin typeface="Arial" panose="020B0604020202020204" pitchFamily="34" charset="0"/>
                <a:cs typeface="Arial" panose="020B0604020202020204" pitchFamily="34" charset="0"/>
              </a:rPr>
              <a:t>phần</a:t>
            </a:r>
            <a:r>
              <a:rPr lang="en-US" sz="2500" i="1" dirty="0">
                <a:latin typeface="Arial" panose="020B0604020202020204" pitchFamily="34" charset="0"/>
                <a:cs typeface="Arial" panose="020B0604020202020204" pitchFamily="34" charset="0"/>
              </a:rPr>
              <a:t> </a:t>
            </a:r>
            <a:r>
              <a:rPr lang="en-US" sz="2500" i="1" dirty="0" smtClean="0">
                <a:latin typeface="Arial" panose="020B0604020202020204" pitchFamily="34" charset="0"/>
                <a:cs typeface="Arial" panose="020B0604020202020204" pitchFamily="34" charset="0"/>
              </a:rPr>
              <a:t>CTYTTH </a:t>
            </a:r>
            <a:r>
              <a:rPr lang="en-US" sz="2500" i="1" dirty="0" err="1" smtClean="0">
                <a:latin typeface="Arial" panose="020B0604020202020204" pitchFamily="34" charset="0"/>
                <a:cs typeface="Arial" panose="020B0604020202020204" pitchFamily="34" charset="0"/>
              </a:rPr>
              <a:t>cho</a:t>
            </a:r>
            <a:r>
              <a:rPr lang="en-US" sz="2500" i="1" dirty="0" smtClean="0">
                <a:latin typeface="Arial" panose="020B0604020202020204" pitchFamily="34" charset="0"/>
                <a:cs typeface="Arial" panose="020B0604020202020204" pitchFamily="34" charset="0"/>
              </a:rPr>
              <a:t> </a:t>
            </a:r>
            <a:r>
              <a:rPr lang="en-US" sz="2500" i="1" dirty="0" err="1" smtClean="0">
                <a:latin typeface="Arial" panose="020B0604020202020204" pitchFamily="34" charset="0"/>
                <a:cs typeface="Arial" panose="020B0604020202020204" pitchFamily="34" charset="0"/>
              </a:rPr>
              <a:t>ngànhh</a:t>
            </a:r>
            <a:r>
              <a:rPr lang="en-US" sz="2500" i="1" dirty="0" smtClean="0">
                <a:latin typeface="Arial" panose="020B0604020202020204" pitchFamily="34" charset="0"/>
                <a:cs typeface="Arial" panose="020B0604020202020204" pitchFamily="34" charset="0"/>
              </a:rPr>
              <a:t> </a:t>
            </a:r>
            <a:r>
              <a:rPr lang="en-US" sz="2500" i="1" dirty="0">
                <a:latin typeface="Arial" panose="020B0604020202020204" pitchFamily="34" charset="0"/>
                <a:cs typeface="Arial" panose="020B0604020202020204" pitchFamily="34" charset="0"/>
              </a:rPr>
              <a:t>Y </a:t>
            </a:r>
            <a:r>
              <a:rPr lang="en-US" sz="2500" i="1" dirty="0" err="1" smtClean="0">
                <a:latin typeface="Arial" panose="020B0604020202020204" pitchFamily="34" charset="0"/>
                <a:cs typeface="Arial" panose="020B0604020202020204" pitchFamily="34" charset="0"/>
              </a:rPr>
              <a:t>tế</a:t>
            </a:r>
            <a:r>
              <a:rPr lang="en-US" sz="2500" i="1" dirty="0" smtClean="0">
                <a:latin typeface="Arial" panose="020B0604020202020204" pitchFamily="34" charset="0"/>
                <a:cs typeface="Arial" panose="020B0604020202020204" pitchFamily="34" charset="0"/>
              </a:rPr>
              <a:t> </a:t>
            </a:r>
            <a:r>
              <a:rPr lang="en-US" sz="2500" i="1" dirty="0" smtClean="0">
                <a:latin typeface="Arial" panose="020B0604020202020204" pitchFamily="34" charset="0"/>
                <a:cs typeface="Arial" panose="020B0604020202020204" pitchFamily="34" charset="0"/>
                <a:sym typeface="Wingdings" panose="05000000000000000000" pitchFamily="2" charset="2"/>
              </a:rPr>
              <a:t> </a:t>
            </a:r>
            <a:r>
              <a:rPr lang="en-US" sz="2500" i="1" dirty="0" smtClean="0">
                <a:latin typeface="Arial" panose="020B0604020202020204" pitchFamily="34" charset="0"/>
                <a:cs typeface="Arial" panose="020B0604020202020204" pitchFamily="34" charset="0"/>
              </a:rPr>
              <a:t>CSSKHS </a:t>
            </a:r>
            <a:r>
              <a:rPr lang="en-US" sz="2500" i="1" dirty="0" err="1" smtClean="0">
                <a:latin typeface="Arial" panose="020B0604020202020204" pitchFamily="34" charset="0"/>
                <a:cs typeface="Arial" panose="020B0604020202020204" pitchFamily="34" charset="0"/>
              </a:rPr>
              <a:t>chưa</a:t>
            </a:r>
            <a:r>
              <a:rPr lang="en-US" sz="2500" i="1" dirty="0" smtClean="0">
                <a:latin typeface="Arial" panose="020B0604020202020204" pitchFamily="34" charset="0"/>
                <a:cs typeface="Arial" panose="020B0604020202020204" pitchFamily="34" charset="0"/>
              </a:rPr>
              <a:t> </a:t>
            </a:r>
            <a:r>
              <a:rPr lang="en-US" sz="2500" i="1" dirty="0" err="1">
                <a:latin typeface="Arial" panose="020B0604020202020204" pitchFamily="34" charset="0"/>
                <a:cs typeface="Arial" panose="020B0604020202020204" pitchFamily="34" charset="0"/>
              </a:rPr>
              <a:t>được</a:t>
            </a:r>
            <a:r>
              <a:rPr lang="en-US" sz="2500" i="1" dirty="0">
                <a:latin typeface="Arial" panose="020B0604020202020204" pitchFamily="34" charset="0"/>
                <a:cs typeface="Arial" panose="020B0604020202020204" pitchFamily="34" charset="0"/>
              </a:rPr>
              <a:t> </a:t>
            </a:r>
            <a:r>
              <a:rPr lang="en-US" sz="2500" i="1" dirty="0" err="1">
                <a:latin typeface="Arial" panose="020B0604020202020204" pitchFamily="34" charset="0"/>
                <a:cs typeface="Arial" panose="020B0604020202020204" pitchFamily="34" charset="0"/>
              </a:rPr>
              <a:t>đảm</a:t>
            </a:r>
            <a:r>
              <a:rPr lang="en-US" sz="2500" i="1" dirty="0">
                <a:latin typeface="Arial" panose="020B0604020202020204" pitchFamily="34" charset="0"/>
                <a:cs typeface="Arial" panose="020B0604020202020204" pitchFamily="34" charset="0"/>
              </a:rPr>
              <a:t> </a:t>
            </a:r>
            <a:r>
              <a:rPr lang="en-US" sz="2500" i="1" dirty="0" err="1">
                <a:latin typeface="Arial" panose="020B0604020202020204" pitchFamily="34" charset="0"/>
                <a:cs typeface="Arial" panose="020B0604020202020204" pitchFamily="34" charset="0"/>
              </a:rPr>
              <a:t>bảo</a:t>
            </a:r>
            <a:r>
              <a:rPr lang="en-US" sz="2500" i="1" dirty="0">
                <a:latin typeface="Arial" panose="020B0604020202020204" pitchFamily="34" charset="0"/>
                <a:cs typeface="Arial" panose="020B0604020202020204" pitchFamily="34" charset="0"/>
              </a:rPr>
              <a:t>.</a:t>
            </a:r>
            <a:endParaRPr lang="en-US" sz="2500" i="1" dirty="0" smtClean="0">
              <a:latin typeface="Arial" panose="020B0604020202020204" pitchFamily="34" charset="0"/>
              <a:cs typeface="Arial" panose="020B0604020202020204" pitchFamily="34" charset="0"/>
            </a:endParaRPr>
          </a:p>
          <a:p>
            <a:pPr algn="just"/>
            <a:endParaRPr lang="en-US" sz="2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402246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10600" cy="715962"/>
          </a:xfrm>
        </p:spPr>
        <p:txBody>
          <a:bodyPr>
            <a:normAutofit fontScale="90000"/>
          </a:bodyPr>
          <a:lstStyle/>
          <a:p>
            <a:r>
              <a:rPr lang="pt-BR" sz="3000" b="1" dirty="0">
                <a:solidFill>
                  <a:srgbClr val="FF0000"/>
                </a:solidFill>
              </a:rPr>
              <a:t>KHÓ KHĂN, HẠN CHẾ TRONG CÔNG TÁC Y TẾ TRƯỜNG HỌC</a:t>
            </a:r>
            <a:endParaRPr lang="en-US" sz="3000" dirty="0"/>
          </a:p>
        </p:txBody>
      </p:sp>
      <p:sp>
        <p:nvSpPr>
          <p:cNvPr id="3" name="Content Placeholder 2"/>
          <p:cNvSpPr>
            <a:spLocks noGrp="1"/>
          </p:cNvSpPr>
          <p:nvPr>
            <p:ph idx="1"/>
          </p:nvPr>
        </p:nvSpPr>
        <p:spPr>
          <a:xfrm>
            <a:off x="304800" y="914400"/>
            <a:ext cx="8534400" cy="4343400"/>
          </a:xfrm>
        </p:spPr>
        <p:txBody>
          <a:bodyPr>
            <a:noAutofit/>
          </a:bodyPr>
          <a:lstStyle/>
          <a:p>
            <a:pPr algn="just">
              <a:spcBef>
                <a:spcPts val="600"/>
              </a:spcBef>
              <a:buFont typeface="Wingdings" panose="05000000000000000000" pitchFamily="2" charset="2"/>
              <a:buChar char="v"/>
            </a:pPr>
            <a:r>
              <a:rPr lang="en-US" sz="2500" dirty="0" err="1" smtClean="0">
                <a:latin typeface="Arial" panose="020B0604020202020204" pitchFamily="34" charset="0"/>
                <a:cs typeface="Arial" panose="020B0604020202020204" pitchFamily="34" charset="0"/>
              </a:rPr>
              <a:t>Nhiều</a:t>
            </a:r>
            <a:r>
              <a:rPr lang="en-US" sz="2500" dirty="0" smtClean="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cơ</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sở</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giáo</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dục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cần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ưu</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tiên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đội</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ngũ</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nhân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viên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chuyên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trách</a:t>
            </a:r>
            <a:r>
              <a:rPr lang="en-US" sz="2500" dirty="0">
                <a:latin typeface="Arial" panose="020B0604020202020204" pitchFamily="34" charset="0"/>
                <a:cs typeface="Arial" panose="020B0604020202020204" pitchFamily="34" charset="0"/>
              </a:rPr>
              <a:t> y </a:t>
            </a:r>
            <a:r>
              <a:rPr lang="en-US" sz="2500" dirty="0" err="1">
                <a:latin typeface="Arial" panose="020B0604020202020204" pitchFamily="34" charset="0"/>
                <a:cs typeface="Arial" panose="020B0604020202020204" pitchFamily="34" charset="0"/>
              </a:rPr>
              <a:t>tế</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trường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học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nhưng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chưa</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được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bố</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trí</a:t>
            </a:r>
            <a:r>
              <a:rPr lang="en-US" sz="2500" dirty="0">
                <a:latin typeface="Arial" panose="020B0604020202020204" pitchFamily="34" charset="0"/>
                <a:cs typeface="Arial" panose="020B0604020202020204" pitchFamily="34" charset="0"/>
              </a:rPr>
              <a:t> </a:t>
            </a:r>
            <a:r>
              <a:rPr lang="en-US" sz="2500" dirty="0" smtClean="0">
                <a:latin typeface="Arial" panose="020B0604020202020204" pitchFamily="34" charset="0"/>
                <a:cs typeface="Arial" panose="020B0604020202020204" pitchFamily="34" charset="0"/>
              </a:rPr>
              <a:t>(</a:t>
            </a:r>
            <a:r>
              <a:rPr lang="en-US" sz="2500" dirty="0">
                <a:latin typeface="Arial" panose="020B0604020202020204" pitchFamily="34" charset="0"/>
                <a:cs typeface="Arial" panose="020B0604020202020204" pitchFamily="34" charset="0"/>
              </a:rPr>
              <a:t>47% </a:t>
            </a:r>
            <a:r>
              <a:rPr lang="en-US" sz="2500" dirty="0" err="1">
                <a:latin typeface="Arial" panose="020B0604020202020204" pitchFamily="34" charset="0"/>
                <a:cs typeface="Arial" panose="020B0604020202020204" pitchFamily="34" charset="0"/>
              </a:rPr>
              <a:t>trường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mầm</a:t>
            </a:r>
            <a:r>
              <a:rPr lang="en-US" sz="2500" dirty="0">
                <a:latin typeface="Arial" panose="020B0604020202020204" pitchFamily="34" charset="0"/>
                <a:cs typeface="Arial" panose="020B0604020202020204" pitchFamily="34" charset="0"/>
              </a:rPr>
              <a:t> non; </a:t>
            </a:r>
            <a:r>
              <a:rPr lang="en-US" sz="2500" dirty="0" err="1">
                <a:latin typeface="Arial" panose="020B0604020202020204" pitchFamily="34" charset="0"/>
                <a:cs typeface="Arial" panose="020B0604020202020204" pitchFamily="34" charset="0"/>
              </a:rPr>
              <a:t>trường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dân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tộc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nội</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trú</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chưa</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có</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chuyên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trách</a:t>
            </a:r>
            <a:r>
              <a:rPr lang="en-US" sz="2500" dirty="0">
                <a:latin typeface="Arial" panose="020B0604020202020204" pitchFamily="34" charset="0"/>
                <a:cs typeface="Arial" panose="020B0604020202020204" pitchFamily="34" charset="0"/>
              </a:rPr>
              <a:t> y </a:t>
            </a:r>
            <a:r>
              <a:rPr lang="en-US" sz="2500" dirty="0" err="1">
                <a:latin typeface="Arial" panose="020B0604020202020204" pitchFamily="34" charset="0"/>
                <a:cs typeface="Arial" panose="020B0604020202020204" pitchFamily="34" charset="0"/>
              </a:rPr>
              <a:t>tế</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trường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học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bao</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gồm</a:t>
            </a:r>
            <a:r>
              <a:rPr lang="en-US" sz="2500" dirty="0" smtClean="0">
                <a:latin typeface="Arial" panose="020B0604020202020204" pitchFamily="34" charset="0"/>
                <a:cs typeface="Arial" panose="020B0604020202020204" pitchFamily="34" charset="0"/>
              </a:rPr>
              <a:t>:</a:t>
            </a:r>
          </a:p>
          <a:p>
            <a:pPr lvl="1" algn="just">
              <a:spcBef>
                <a:spcPts val="600"/>
              </a:spcBef>
              <a:buFont typeface="Arial" panose="020B0604020202020204" pitchFamily="34" charset="0"/>
              <a:buChar char="•"/>
            </a:pPr>
            <a:r>
              <a:rPr lang="en-US" sz="2100" dirty="0" err="1" smtClean="0">
                <a:latin typeface="Arial" panose="020B0604020202020204" pitchFamily="34" charset="0"/>
                <a:cs typeface="Arial" panose="020B0604020202020204" pitchFamily="34" charset="0"/>
              </a:rPr>
              <a:t>Các</a:t>
            </a:r>
            <a:r>
              <a:rPr lang="en-US" sz="2100" dirty="0" smtClean="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trường</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chuyên</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biệt</a:t>
            </a:r>
            <a:r>
              <a:rPr lang="en-US" sz="2100" dirty="0">
                <a:latin typeface="Arial" panose="020B0604020202020204" pitchFamily="34" charset="0"/>
                <a:cs typeface="Arial" panose="020B0604020202020204" pitchFamily="34" charset="0"/>
              </a:rPr>
              <a:t>, </a:t>
            </a:r>
            <a:endParaRPr lang="en-US" sz="2100" dirty="0" smtClean="0">
              <a:latin typeface="Arial" panose="020B0604020202020204" pitchFamily="34" charset="0"/>
              <a:cs typeface="Arial" panose="020B0604020202020204" pitchFamily="34" charset="0"/>
            </a:endParaRPr>
          </a:p>
          <a:p>
            <a:pPr lvl="1" algn="just">
              <a:spcBef>
                <a:spcPts val="600"/>
              </a:spcBef>
              <a:buFont typeface="Arial" panose="020B0604020202020204" pitchFamily="34" charset="0"/>
              <a:buChar char="•"/>
            </a:pPr>
            <a:r>
              <a:rPr lang="en-US" sz="2100" dirty="0" err="1" smtClean="0">
                <a:latin typeface="Arial" panose="020B0604020202020204" pitchFamily="34" charset="0"/>
                <a:cs typeface="Arial" panose="020B0604020202020204" pitchFamily="34" charset="0"/>
              </a:rPr>
              <a:t>Các</a:t>
            </a:r>
            <a:r>
              <a:rPr lang="en-US" sz="2100" dirty="0" smtClean="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cơ</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sở</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giáo</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dục</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mầm</a:t>
            </a:r>
            <a:r>
              <a:rPr lang="en-US" sz="2100" dirty="0">
                <a:latin typeface="Arial" panose="020B0604020202020204" pitchFamily="34" charset="0"/>
                <a:cs typeface="Arial" panose="020B0604020202020204" pitchFamily="34" charset="0"/>
              </a:rPr>
              <a:t> </a:t>
            </a:r>
            <a:r>
              <a:rPr lang="en-US" sz="2100" dirty="0" smtClean="0">
                <a:latin typeface="Arial" panose="020B0604020202020204" pitchFamily="34" charset="0"/>
                <a:cs typeface="Arial" panose="020B0604020202020204" pitchFamily="34" charset="0"/>
              </a:rPr>
              <a:t>non,</a:t>
            </a:r>
          </a:p>
          <a:p>
            <a:pPr lvl="1" algn="just">
              <a:spcBef>
                <a:spcPts val="600"/>
              </a:spcBef>
              <a:buFont typeface="Arial" panose="020B0604020202020204" pitchFamily="34" charset="0"/>
              <a:buChar char="•"/>
            </a:pPr>
            <a:r>
              <a:rPr lang="en-US" sz="2100" dirty="0" err="1" smtClean="0">
                <a:latin typeface="Arial" panose="020B0604020202020204" pitchFamily="34" charset="0"/>
                <a:cs typeface="Arial" panose="020B0604020202020204" pitchFamily="34" charset="0"/>
              </a:rPr>
              <a:t>Các</a:t>
            </a:r>
            <a:r>
              <a:rPr lang="en-US" sz="2100" dirty="0" smtClean="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cơ</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sở</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giáo</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dục</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phổ</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thông</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có</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nhiều</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cấp</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học</a:t>
            </a:r>
            <a:r>
              <a:rPr lang="en-US" sz="2100" dirty="0">
                <a:latin typeface="Arial" panose="020B0604020202020204" pitchFamily="34" charset="0"/>
                <a:cs typeface="Arial" panose="020B0604020202020204" pitchFamily="34" charset="0"/>
              </a:rPr>
              <a:t>, </a:t>
            </a:r>
            <a:endParaRPr lang="en-US" sz="2100" dirty="0" smtClean="0">
              <a:latin typeface="Arial" panose="020B0604020202020204" pitchFamily="34" charset="0"/>
              <a:cs typeface="Arial" panose="020B0604020202020204" pitchFamily="34" charset="0"/>
            </a:endParaRPr>
          </a:p>
          <a:p>
            <a:pPr lvl="1" algn="just">
              <a:spcBef>
                <a:spcPts val="600"/>
              </a:spcBef>
              <a:buFont typeface="Arial" panose="020B0604020202020204" pitchFamily="34" charset="0"/>
              <a:buChar char="•"/>
            </a:pPr>
            <a:r>
              <a:rPr lang="en-US" sz="2100" dirty="0" err="1">
                <a:latin typeface="Arial" panose="020B0604020202020204" pitchFamily="34" charset="0"/>
                <a:cs typeface="Arial" panose="020B0604020202020204" pitchFamily="34" charset="0"/>
              </a:rPr>
              <a:t>Đ</a:t>
            </a:r>
            <a:r>
              <a:rPr lang="en-US" sz="2100" dirty="0" err="1" smtClean="0">
                <a:latin typeface="Arial" panose="020B0604020202020204" pitchFamily="34" charset="0"/>
                <a:cs typeface="Arial" panose="020B0604020202020204" pitchFamily="34" charset="0"/>
              </a:rPr>
              <a:t>ông</a:t>
            </a:r>
            <a:r>
              <a:rPr lang="en-US" sz="2100" dirty="0" smtClean="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học</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sinh</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có</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tổ</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chức</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nội</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trú</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bán</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trú</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nhiều</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điểm</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trường</a:t>
            </a:r>
            <a:r>
              <a:rPr lang="en-US" sz="2100" dirty="0">
                <a:latin typeface="Arial" panose="020B0604020202020204" pitchFamily="34" charset="0"/>
                <a:cs typeface="Arial" panose="020B0604020202020204" pitchFamily="34" charset="0"/>
              </a:rPr>
              <a:t>, ở </a:t>
            </a:r>
            <a:r>
              <a:rPr lang="en-US" sz="2100" dirty="0" err="1">
                <a:latin typeface="Arial" panose="020B0604020202020204" pitchFamily="34" charset="0"/>
                <a:cs typeface="Arial" panose="020B0604020202020204" pitchFamily="34" charset="0"/>
              </a:rPr>
              <a:t>các</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vùng</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khó</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khăn</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biên</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giới</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hải</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đảo</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giao</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thông</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đi</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lại</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khó</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khăn</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và</a:t>
            </a:r>
            <a:r>
              <a:rPr lang="en-US" sz="2100" dirty="0">
                <a:latin typeface="Arial" panose="020B0604020202020204" pitchFamily="34" charset="0"/>
                <a:cs typeface="Arial" panose="020B0604020202020204" pitchFamily="34" charset="0"/>
              </a:rPr>
              <a:t> ở </a:t>
            </a:r>
            <a:r>
              <a:rPr lang="en-US" sz="2100" dirty="0" err="1">
                <a:latin typeface="Arial" panose="020B0604020202020204" pitchFamily="34" charset="0"/>
                <a:cs typeface="Arial" panose="020B0604020202020204" pitchFamily="34" charset="0"/>
              </a:rPr>
              <a:t>cách</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xa</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trạm</a:t>
            </a:r>
            <a:r>
              <a:rPr lang="en-US" sz="2100" dirty="0">
                <a:latin typeface="Arial" panose="020B0604020202020204" pitchFamily="34" charset="0"/>
                <a:cs typeface="Arial" panose="020B0604020202020204" pitchFamily="34" charset="0"/>
              </a:rPr>
              <a:t> y </a:t>
            </a:r>
            <a:r>
              <a:rPr lang="en-US" sz="2100" dirty="0" err="1" smtClean="0">
                <a:latin typeface="Arial" panose="020B0604020202020204" pitchFamily="34" charset="0"/>
                <a:cs typeface="Arial" panose="020B0604020202020204" pitchFamily="34" charset="0"/>
              </a:rPr>
              <a:t>tế</a:t>
            </a:r>
            <a:r>
              <a:rPr lang="en-US" sz="2100" dirty="0" smtClean="0">
                <a:latin typeface="Arial" panose="020B0604020202020204" pitchFamily="34" charset="0"/>
                <a:cs typeface="Arial" panose="020B0604020202020204" pitchFamily="34" charset="0"/>
              </a:rPr>
              <a:t> </a:t>
            </a:r>
            <a:r>
              <a:rPr lang="en-US" sz="2100" dirty="0" err="1" smtClean="0">
                <a:latin typeface="Arial" panose="020B0604020202020204" pitchFamily="34" charset="0"/>
                <a:cs typeface="Arial" panose="020B0604020202020204" pitchFamily="34" charset="0"/>
              </a:rPr>
              <a:t>mà</a:t>
            </a:r>
            <a:r>
              <a:rPr lang="en-US" sz="2100" dirty="0" smtClean="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không</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thể</a:t>
            </a:r>
            <a:r>
              <a:rPr lang="en-US" sz="2100" dirty="0">
                <a:latin typeface="Arial" panose="020B0604020202020204" pitchFamily="34" charset="0"/>
                <a:cs typeface="Arial" panose="020B0604020202020204" pitchFamily="34" charset="0"/>
              </a:rPr>
              <a:t> can </a:t>
            </a:r>
            <a:r>
              <a:rPr lang="en-US" sz="2100" dirty="0" err="1">
                <a:latin typeface="Arial" panose="020B0604020202020204" pitchFamily="34" charset="0"/>
                <a:cs typeface="Arial" panose="020B0604020202020204" pitchFamily="34" charset="0"/>
              </a:rPr>
              <a:t>thiệp</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chăm</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sóc</a:t>
            </a:r>
            <a:r>
              <a:rPr lang="en-US" sz="2100" dirty="0">
                <a:latin typeface="Arial" panose="020B0604020202020204" pitchFamily="34" charset="0"/>
                <a:cs typeface="Arial" panose="020B0604020202020204" pitchFamily="34" charset="0"/>
              </a:rPr>
              <a:t> y </a:t>
            </a:r>
            <a:r>
              <a:rPr lang="en-US" sz="2100" dirty="0" err="1">
                <a:latin typeface="Arial" panose="020B0604020202020204" pitchFamily="34" charset="0"/>
                <a:cs typeface="Arial" panose="020B0604020202020204" pitchFamily="34" charset="0"/>
              </a:rPr>
              <a:t>tế</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kịp</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thời</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cho</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học</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sinh</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khi</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có</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vụ</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việc</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đột</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xuất</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xảy</a:t>
            </a:r>
            <a:r>
              <a:rPr lang="en-US" sz="2100" dirty="0">
                <a:latin typeface="Arial" panose="020B0604020202020204" pitchFamily="34" charset="0"/>
                <a:cs typeface="Arial" panose="020B0604020202020204" pitchFamily="34" charset="0"/>
              </a:rPr>
              <a:t> </a:t>
            </a:r>
            <a:r>
              <a:rPr lang="en-US" sz="2100" dirty="0" err="1">
                <a:latin typeface="Arial" panose="020B0604020202020204" pitchFamily="34" charset="0"/>
                <a:cs typeface="Arial" panose="020B0604020202020204" pitchFamily="34" charset="0"/>
              </a:rPr>
              <a:t>ra.</a:t>
            </a:r>
            <a:r>
              <a:rPr lang="en-US" sz="2100" dirty="0">
                <a:latin typeface="Arial" panose="020B0604020202020204" pitchFamily="34" charset="0"/>
                <a:cs typeface="Arial" panose="020B0604020202020204" pitchFamily="34" charset="0"/>
              </a:rPr>
              <a:t> </a:t>
            </a:r>
            <a:endParaRPr lang="en-US" sz="2100" dirty="0" smtClean="0">
              <a:latin typeface="Arial" panose="020B0604020202020204" pitchFamily="34" charset="0"/>
              <a:cs typeface="Arial" panose="020B0604020202020204" pitchFamily="34" charset="0"/>
            </a:endParaRPr>
          </a:p>
          <a:p>
            <a:pPr algn="just">
              <a:spcBef>
                <a:spcPts val="600"/>
              </a:spcBef>
              <a:buFont typeface="Wingdings" panose="05000000000000000000" pitchFamily="2" charset="2"/>
              <a:buChar char="v"/>
            </a:pPr>
            <a:r>
              <a:rPr lang="en-US" sz="2500" dirty="0" err="1" smtClean="0">
                <a:latin typeface="Arial" panose="020B0604020202020204" pitchFamily="34" charset="0"/>
                <a:cs typeface="Arial" panose="020B0604020202020204" pitchFamily="34" charset="0"/>
              </a:rPr>
              <a:t>Trong</a:t>
            </a:r>
            <a:r>
              <a:rPr lang="en-US" sz="2500" dirty="0" smtClean="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khi</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đó</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một</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số</a:t>
            </a:r>
            <a:r>
              <a:rPr lang="en-US" sz="2500" dirty="0">
                <a:latin typeface="Arial" panose="020B0604020202020204" pitchFamily="34" charset="0"/>
                <a:cs typeface="Arial" panose="020B0604020202020204" pitchFamily="34" charset="0"/>
              </a:rPr>
              <a:t> </a:t>
            </a:r>
            <a:r>
              <a:rPr lang="en-US" sz="2500" dirty="0" smtClean="0">
                <a:latin typeface="Arial" panose="020B0604020202020204" pitchFamily="34" charset="0"/>
                <a:cs typeface="Arial" panose="020B0604020202020204" pitchFamily="34" charset="0"/>
              </a:rPr>
              <a:t>CSGD </a:t>
            </a:r>
            <a:r>
              <a:rPr lang="en-US" sz="2500" dirty="0" err="1" smtClean="0">
                <a:latin typeface="Arial" panose="020B0604020202020204" pitchFamily="34" charset="0"/>
                <a:cs typeface="Arial" panose="020B0604020202020204" pitchFamily="34" charset="0"/>
              </a:rPr>
              <a:t>nằm</a:t>
            </a:r>
            <a:r>
              <a:rPr lang="en-US" sz="2500" dirty="0" smtClean="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trên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địa</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bàn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thuận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lợi</a:t>
            </a:r>
            <a:r>
              <a:rPr lang="en-US" sz="2500" dirty="0">
                <a:latin typeface="Arial" panose="020B0604020202020204" pitchFamily="34" charset="0"/>
                <a:cs typeface="Arial" panose="020B0604020202020204" pitchFamily="34" charset="0"/>
              </a:rPr>
              <a:t>, ở </a:t>
            </a:r>
            <a:r>
              <a:rPr lang="en-US" sz="2500" dirty="0" err="1">
                <a:latin typeface="Arial" panose="020B0604020202020204" pitchFamily="34" charset="0"/>
                <a:cs typeface="Arial" panose="020B0604020202020204" pitchFamily="34" charset="0"/>
              </a:rPr>
              <a:t>ngay</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gần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trạm</a:t>
            </a:r>
            <a:r>
              <a:rPr lang="en-US" sz="2500" dirty="0">
                <a:latin typeface="Arial" panose="020B0604020202020204" pitchFamily="34" charset="0"/>
                <a:cs typeface="Arial" panose="020B0604020202020204" pitchFamily="34" charset="0"/>
              </a:rPr>
              <a:t> y </a:t>
            </a:r>
            <a:r>
              <a:rPr lang="en-US" sz="2500" dirty="0" err="1">
                <a:latin typeface="Arial" panose="020B0604020202020204" pitchFamily="34" charset="0"/>
                <a:cs typeface="Arial" panose="020B0604020202020204" pitchFamily="34" charset="0"/>
              </a:rPr>
              <a:t>tế</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xã</a:t>
            </a:r>
            <a:r>
              <a:rPr lang="en-US" sz="2500" dirty="0">
                <a:latin typeface="Arial" panose="020B0604020202020204" pitchFamily="34" charset="0"/>
                <a:cs typeface="Arial" panose="020B0604020202020204" pitchFamily="34" charset="0"/>
              </a:rPr>
              <a:t> </a:t>
            </a:r>
            <a:r>
              <a:rPr lang="en-US" sz="2500" dirty="0" err="1" smtClean="0">
                <a:latin typeface="Arial" panose="020B0604020202020204" pitchFamily="34" charset="0"/>
                <a:cs typeface="Arial" panose="020B0604020202020204" pitchFamily="34" charset="0"/>
              </a:rPr>
              <a:t>hoặc</a:t>
            </a:r>
            <a:r>
              <a:rPr lang="en-US" sz="2500" dirty="0" smtClean="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cơ</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sở</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khám</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chữa</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bệnh</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khác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vẫn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được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bố</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trí</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nhân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viên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chuyên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trách</a:t>
            </a:r>
            <a:r>
              <a:rPr lang="en-US" sz="2500" dirty="0">
                <a:latin typeface="Arial" panose="020B0604020202020204" pitchFamily="34" charset="0"/>
                <a:cs typeface="Arial" panose="020B0604020202020204" pitchFamily="34" charset="0"/>
              </a:rPr>
              <a:t> </a:t>
            </a:r>
            <a:r>
              <a:rPr lang="en-US" sz="2500" dirty="0" smtClean="0">
                <a:latin typeface="Arial" panose="020B0604020202020204" pitchFamily="34" charset="0"/>
                <a:cs typeface="Arial" panose="020B0604020202020204" pitchFamily="34" charset="0"/>
              </a:rPr>
              <a:t>YTTH. </a:t>
            </a:r>
            <a:endParaRPr lang="en-US" sz="2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964040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10600" cy="715962"/>
          </a:xfrm>
        </p:spPr>
        <p:txBody>
          <a:bodyPr>
            <a:normAutofit fontScale="90000"/>
          </a:bodyPr>
          <a:lstStyle/>
          <a:p>
            <a:r>
              <a:rPr lang="pt-BR" sz="3000" b="1" dirty="0">
                <a:solidFill>
                  <a:srgbClr val="FF0000"/>
                </a:solidFill>
              </a:rPr>
              <a:t>KHÓ KHĂN, HẠN CHẾ TRONG CÔNG TÁC Y TẾ TRƯỜNG HỌC</a:t>
            </a:r>
            <a:endParaRPr lang="en-US" sz="3000" dirty="0"/>
          </a:p>
        </p:txBody>
      </p:sp>
      <p:sp>
        <p:nvSpPr>
          <p:cNvPr id="3" name="Content Placeholder 2"/>
          <p:cNvSpPr>
            <a:spLocks noGrp="1"/>
          </p:cNvSpPr>
          <p:nvPr>
            <p:ph idx="1"/>
          </p:nvPr>
        </p:nvSpPr>
        <p:spPr>
          <a:xfrm>
            <a:off x="304800" y="914400"/>
            <a:ext cx="8534400" cy="4343400"/>
          </a:xfrm>
        </p:spPr>
        <p:txBody>
          <a:bodyPr>
            <a:noAutofit/>
          </a:bodyPr>
          <a:lstStyle/>
          <a:p>
            <a:pPr marL="457200" indent="-457200" algn="just">
              <a:buFont typeface="+mj-lt"/>
              <a:buAutoNum type="arabicPeriod" startAt="3"/>
            </a:pPr>
            <a:r>
              <a:rPr lang="en-US" sz="2500" b="1" dirty="0" err="1" smtClean="0">
                <a:solidFill>
                  <a:srgbClr val="FF0000"/>
                </a:solidFill>
                <a:latin typeface="Arial" panose="020B0604020202020204" pitchFamily="34" charset="0"/>
                <a:cs typeface="Arial" panose="020B0604020202020204" pitchFamily="34" charset="0"/>
              </a:rPr>
              <a:t>Chế</a:t>
            </a:r>
            <a:r>
              <a:rPr lang="en-US" sz="2500" b="1" dirty="0" smtClean="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độ</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chính</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sách</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cho</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nhân</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viên</a:t>
            </a:r>
            <a:r>
              <a:rPr lang="en-US" sz="2500" b="1" dirty="0">
                <a:solidFill>
                  <a:srgbClr val="FF0000"/>
                </a:solidFill>
                <a:latin typeface="Arial" panose="020B0604020202020204" pitchFamily="34" charset="0"/>
                <a:cs typeface="Arial" panose="020B0604020202020204" pitchFamily="34" charset="0"/>
              </a:rPr>
              <a:t> y </a:t>
            </a:r>
            <a:r>
              <a:rPr lang="en-US" sz="2500" b="1" dirty="0" err="1">
                <a:solidFill>
                  <a:srgbClr val="FF0000"/>
                </a:solidFill>
                <a:latin typeface="Arial" panose="020B0604020202020204" pitchFamily="34" charset="0"/>
                <a:cs typeface="Arial" panose="020B0604020202020204" pitchFamily="34" charset="0"/>
              </a:rPr>
              <a:t>tế</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trường</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học</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kinh</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phí</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trang</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thiết</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bị</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cho</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công</a:t>
            </a:r>
            <a:r>
              <a:rPr lang="en-US" sz="2500" b="1" dirty="0">
                <a:solidFill>
                  <a:srgbClr val="FF0000"/>
                </a:solidFill>
                <a:latin typeface="Arial" panose="020B0604020202020204" pitchFamily="34" charset="0"/>
                <a:cs typeface="Arial" panose="020B0604020202020204" pitchFamily="34" charset="0"/>
              </a:rPr>
              <a:t> </a:t>
            </a:r>
            <a:r>
              <a:rPr lang="en-US" sz="2500" b="1" dirty="0" err="1">
                <a:solidFill>
                  <a:srgbClr val="FF0000"/>
                </a:solidFill>
                <a:latin typeface="Arial" panose="020B0604020202020204" pitchFamily="34" charset="0"/>
                <a:cs typeface="Arial" panose="020B0604020202020204" pitchFamily="34" charset="0"/>
              </a:rPr>
              <a:t>tác</a:t>
            </a:r>
            <a:r>
              <a:rPr lang="en-US" sz="2500" b="1" dirty="0">
                <a:solidFill>
                  <a:srgbClr val="FF0000"/>
                </a:solidFill>
                <a:latin typeface="Arial" panose="020B0604020202020204" pitchFamily="34" charset="0"/>
                <a:cs typeface="Arial" panose="020B0604020202020204" pitchFamily="34" charset="0"/>
              </a:rPr>
              <a:t> </a:t>
            </a:r>
            <a:r>
              <a:rPr lang="en-US" sz="2500" b="1" dirty="0" smtClean="0">
                <a:solidFill>
                  <a:srgbClr val="FF0000"/>
                </a:solidFill>
                <a:latin typeface="Arial" panose="020B0604020202020204" pitchFamily="34" charset="0"/>
                <a:cs typeface="Arial" panose="020B0604020202020204" pitchFamily="34" charset="0"/>
              </a:rPr>
              <a:t>YTTH </a:t>
            </a:r>
            <a:r>
              <a:rPr lang="en-US" sz="2500" b="1" dirty="0" err="1" smtClean="0">
                <a:solidFill>
                  <a:srgbClr val="FF0000"/>
                </a:solidFill>
                <a:latin typeface="Arial" panose="020B0604020202020204" pitchFamily="34" charset="0"/>
                <a:cs typeface="Arial" panose="020B0604020202020204" pitchFamily="34" charset="0"/>
              </a:rPr>
              <a:t>khó</a:t>
            </a:r>
            <a:r>
              <a:rPr lang="en-US" sz="2500" b="1" dirty="0" smtClean="0">
                <a:solidFill>
                  <a:srgbClr val="FF0000"/>
                </a:solidFill>
                <a:latin typeface="Arial" panose="020B0604020202020204" pitchFamily="34" charset="0"/>
                <a:cs typeface="Arial" panose="020B0604020202020204" pitchFamily="34" charset="0"/>
              </a:rPr>
              <a:t> </a:t>
            </a:r>
            <a:r>
              <a:rPr lang="en-US" sz="2500" b="1" dirty="0" err="1" smtClean="0">
                <a:solidFill>
                  <a:srgbClr val="FF0000"/>
                </a:solidFill>
                <a:latin typeface="Arial" panose="020B0604020202020204" pitchFamily="34" charset="0"/>
                <a:cs typeface="Arial" panose="020B0604020202020204" pitchFamily="34" charset="0"/>
              </a:rPr>
              <a:t>khăn</a:t>
            </a:r>
            <a:endParaRPr lang="en-US" sz="2500" b="1" dirty="0" smtClean="0">
              <a:solidFill>
                <a:srgbClr val="FF0000"/>
              </a:solidFill>
              <a:latin typeface="Arial" panose="020B0604020202020204" pitchFamily="34" charset="0"/>
              <a:cs typeface="Arial" panose="020B0604020202020204" pitchFamily="34" charset="0"/>
            </a:endParaRPr>
          </a:p>
          <a:p>
            <a:pPr lvl="1" algn="just"/>
            <a:r>
              <a:rPr lang="en-US" sz="2500" dirty="0" err="1">
                <a:latin typeface="Arial" panose="020B0604020202020204" pitchFamily="34" charset="0"/>
                <a:cs typeface="Arial" panose="020B0604020202020204" pitchFamily="34" charset="0"/>
              </a:rPr>
              <a:t>Cán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bộ</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chuyên</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trách</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về</a:t>
            </a:r>
            <a:r>
              <a:rPr lang="en-US" sz="2500" dirty="0">
                <a:latin typeface="Arial" panose="020B0604020202020204" pitchFamily="34" charset="0"/>
                <a:cs typeface="Arial" panose="020B0604020202020204" pitchFamily="34" charset="0"/>
              </a:rPr>
              <a:t> YTTH </a:t>
            </a:r>
            <a:r>
              <a:rPr lang="en-US" sz="2500" dirty="0" err="1">
                <a:latin typeface="Arial" panose="020B0604020202020204" pitchFamily="34" charset="0"/>
                <a:cs typeface="Arial" panose="020B0604020202020204" pitchFamily="34" charset="0"/>
              </a:rPr>
              <a:t>chỉ</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một</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số</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ít</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được</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hưởng</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phụ</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cấp</a:t>
            </a:r>
            <a:r>
              <a:rPr lang="en-US" sz="2500" dirty="0">
                <a:latin typeface="Arial" panose="020B0604020202020204" pitchFamily="34" charset="0"/>
                <a:cs typeface="Arial" panose="020B0604020202020204" pitchFamily="34" charset="0"/>
              </a:rPr>
              <a:t> 20% </a:t>
            </a:r>
            <a:r>
              <a:rPr lang="en-US" sz="2500" dirty="0" err="1">
                <a:latin typeface="Arial" panose="020B0604020202020204" pitchFamily="34" charset="0"/>
                <a:cs typeface="Arial" panose="020B0604020202020204" pitchFamily="34" charset="0"/>
              </a:rPr>
              <a:t>theo</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quy</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định</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của</a:t>
            </a:r>
            <a:r>
              <a:rPr lang="en-US" sz="2500" dirty="0">
                <a:latin typeface="Arial" panose="020B0604020202020204" pitchFamily="34" charset="0"/>
                <a:cs typeface="Arial" panose="020B0604020202020204" pitchFamily="34" charset="0"/>
              </a:rPr>
              <a:t> </a:t>
            </a:r>
            <a:r>
              <a:rPr lang="en-US" sz="2500" dirty="0" err="1">
                <a:latin typeface="Arial" panose="020B0604020202020204" pitchFamily="34" charset="0"/>
                <a:cs typeface="Arial" panose="020B0604020202020204" pitchFamily="34" charset="0"/>
              </a:rPr>
              <a:t>ngành</a:t>
            </a:r>
            <a:r>
              <a:rPr lang="en-US" sz="2500" dirty="0">
                <a:latin typeface="Arial" panose="020B0604020202020204" pitchFamily="34" charset="0"/>
                <a:cs typeface="Arial" panose="020B0604020202020204" pitchFamily="34" charset="0"/>
              </a:rPr>
              <a:t> Y </a:t>
            </a:r>
            <a:r>
              <a:rPr lang="en-US" sz="2500" dirty="0" err="1">
                <a:latin typeface="Arial" panose="020B0604020202020204" pitchFamily="34" charset="0"/>
                <a:cs typeface="Arial" panose="020B0604020202020204" pitchFamily="34" charset="0"/>
              </a:rPr>
              <a:t>tế</a:t>
            </a:r>
            <a:endParaRPr lang="en-US" sz="2500" dirty="0">
              <a:latin typeface="Arial" panose="020B0604020202020204" pitchFamily="34" charset="0"/>
              <a:cs typeface="Arial" panose="020B0604020202020204" pitchFamily="34" charset="0"/>
            </a:endParaRPr>
          </a:p>
          <a:p>
            <a:pPr lvl="1" algn="just"/>
            <a:r>
              <a:rPr lang="en-US" sz="2500" dirty="0" err="1" smtClean="0">
                <a:latin typeface="Arial" panose="020B0604020202020204" pitchFamily="34" charset="0"/>
                <a:cs typeface="Arial" panose="020B0604020202020204" pitchFamily="34" charset="0"/>
              </a:rPr>
              <a:t>Kinh</a:t>
            </a:r>
            <a:r>
              <a:rPr lang="en-US" sz="2500" dirty="0" smtClean="0">
                <a:latin typeface="Arial" panose="020B0604020202020204" pitchFamily="34" charset="0"/>
                <a:cs typeface="Arial" panose="020B0604020202020204" pitchFamily="34" charset="0"/>
              </a:rPr>
              <a:t> </a:t>
            </a:r>
            <a:r>
              <a:rPr lang="en-US" sz="2500" dirty="0" err="1" smtClean="0">
                <a:latin typeface="Arial" panose="020B0604020202020204" pitchFamily="34" charset="0"/>
                <a:cs typeface="Arial" panose="020B0604020202020204" pitchFamily="34" charset="0"/>
              </a:rPr>
              <a:t>phí</a:t>
            </a:r>
            <a:r>
              <a:rPr lang="en-US" sz="2500" dirty="0" smtClean="0">
                <a:latin typeface="Arial" panose="020B0604020202020204" pitchFamily="34" charset="0"/>
                <a:cs typeface="Arial" panose="020B0604020202020204" pitchFamily="34" charset="0"/>
              </a:rPr>
              <a:t> </a:t>
            </a:r>
            <a:r>
              <a:rPr lang="en-US" sz="2500" dirty="0" err="1" smtClean="0">
                <a:latin typeface="Arial" panose="020B0604020202020204" pitchFamily="34" charset="0"/>
                <a:cs typeface="Arial" panose="020B0604020202020204" pitchFamily="34" charset="0"/>
              </a:rPr>
              <a:t>cấp</a:t>
            </a:r>
            <a:r>
              <a:rPr lang="en-US" sz="2500" dirty="0" smtClean="0">
                <a:latin typeface="Arial" panose="020B0604020202020204" pitchFamily="34" charset="0"/>
                <a:cs typeface="Arial" panose="020B0604020202020204" pitchFamily="34" charset="0"/>
              </a:rPr>
              <a:t> </a:t>
            </a:r>
            <a:r>
              <a:rPr lang="en-US" sz="2500" dirty="0" err="1" smtClean="0">
                <a:latin typeface="Arial" panose="020B0604020202020204" pitchFamily="34" charset="0"/>
                <a:cs typeface="Arial" panose="020B0604020202020204" pitchFamily="34" charset="0"/>
              </a:rPr>
              <a:t>cho</a:t>
            </a:r>
            <a:r>
              <a:rPr lang="en-US" sz="2500" dirty="0" smtClean="0">
                <a:latin typeface="Arial" panose="020B0604020202020204" pitchFamily="34" charset="0"/>
                <a:cs typeface="Arial" panose="020B0604020202020204" pitchFamily="34" charset="0"/>
              </a:rPr>
              <a:t> YTTH </a:t>
            </a:r>
            <a:r>
              <a:rPr lang="en-US" sz="2500" dirty="0" err="1" smtClean="0">
                <a:latin typeface="Arial" panose="020B0604020202020204" pitchFamily="34" charset="0"/>
                <a:cs typeface="Arial" panose="020B0604020202020204" pitchFamily="34" charset="0"/>
              </a:rPr>
              <a:t>quá</a:t>
            </a:r>
            <a:r>
              <a:rPr lang="en-US" sz="2500" dirty="0" smtClean="0">
                <a:latin typeface="Arial" panose="020B0604020202020204" pitchFamily="34" charset="0"/>
                <a:cs typeface="Arial" panose="020B0604020202020204" pitchFamily="34" charset="0"/>
              </a:rPr>
              <a:t> </a:t>
            </a:r>
            <a:r>
              <a:rPr lang="en-US" sz="2500" dirty="0" err="1" smtClean="0">
                <a:latin typeface="Arial" panose="020B0604020202020204" pitchFamily="34" charset="0"/>
                <a:cs typeface="Arial" panose="020B0604020202020204" pitchFamily="34" charset="0"/>
              </a:rPr>
              <a:t>hạn</a:t>
            </a:r>
            <a:r>
              <a:rPr lang="en-US" sz="2500" dirty="0" smtClean="0">
                <a:latin typeface="Arial" panose="020B0604020202020204" pitchFamily="34" charset="0"/>
                <a:cs typeface="Arial" panose="020B0604020202020204" pitchFamily="34" charset="0"/>
              </a:rPr>
              <a:t> </a:t>
            </a:r>
            <a:r>
              <a:rPr lang="en-US" sz="2500" dirty="0" err="1" smtClean="0">
                <a:latin typeface="Arial" panose="020B0604020202020204" pitchFamily="34" charset="0"/>
                <a:cs typeface="Arial" panose="020B0604020202020204" pitchFamily="34" charset="0"/>
              </a:rPr>
              <a:t>hẹp</a:t>
            </a:r>
            <a:r>
              <a:rPr lang="en-US" sz="2500" dirty="0" smtClean="0">
                <a:latin typeface="Arial" panose="020B0604020202020204" pitchFamily="34" charset="0"/>
                <a:cs typeface="Arial" panose="020B0604020202020204" pitchFamily="34" charset="0"/>
              </a:rPr>
              <a:t>, </a:t>
            </a:r>
            <a:r>
              <a:rPr lang="en-US" sz="2500" dirty="0" err="1" smtClean="0">
                <a:latin typeface="Arial" panose="020B0604020202020204" pitchFamily="34" charset="0"/>
                <a:cs typeface="Arial" panose="020B0604020202020204" pitchFamily="34" charset="0"/>
              </a:rPr>
              <a:t>không</a:t>
            </a:r>
            <a:r>
              <a:rPr lang="en-US" sz="2500" dirty="0" smtClean="0">
                <a:latin typeface="Arial" panose="020B0604020202020204" pitchFamily="34" charset="0"/>
                <a:cs typeface="Arial" panose="020B0604020202020204" pitchFamily="34" charset="0"/>
              </a:rPr>
              <a:t> </a:t>
            </a:r>
            <a:r>
              <a:rPr lang="en-US" sz="2500" dirty="0" err="1" smtClean="0">
                <a:latin typeface="Arial" panose="020B0604020202020204" pitchFamily="34" charset="0"/>
                <a:cs typeface="Arial" panose="020B0604020202020204" pitchFamily="34" charset="0"/>
              </a:rPr>
              <a:t>bảo</a:t>
            </a:r>
            <a:r>
              <a:rPr lang="en-US" sz="2500" dirty="0" smtClean="0">
                <a:latin typeface="Arial" panose="020B0604020202020204" pitchFamily="34" charset="0"/>
                <a:cs typeface="Arial" panose="020B0604020202020204" pitchFamily="34" charset="0"/>
              </a:rPr>
              <a:t> </a:t>
            </a:r>
            <a:r>
              <a:rPr lang="en-US" sz="2500" dirty="0" err="1" smtClean="0">
                <a:latin typeface="Arial" panose="020B0604020202020204" pitchFamily="34" charset="0"/>
                <a:cs typeface="Arial" panose="020B0604020202020204" pitchFamily="34" charset="0"/>
              </a:rPr>
              <a:t>đảm</a:t>
            </a:r>
            <a:r>
              <a:rPr lang="en-US" sz="2500" dirty="0" smtClean="0">
                <a:latin typeface="Arial" panose="020B0604020202020204" pitchFamily="34" charset="0"/>
                <a:cs typeface="Arial" panose="020B0604020202020204" pitchFamily="34" charset="0"/>
              </a:rPr>
              <a:t>.</a:t>
            </a:r>
          </a:p>
          <a:p>
            <a:pPr lvl="1" algn="just"/>
            <a:r>
              <a:rPr lang="en-US" sz="2500" dirty="0" err="1" smtClean="0">
                <a:latin typeface="Arial" panose="020B0604020202020204" pitchFamily="34" charset="0"/>
                <a:cs typeface="Arial" panose="020B0604020202020204" pitchFamily="34" charset="0"/>
              </a:rPr>
              <a:t>Còn</a:t>
            </a:r>
            <a:r>
              <a:rPr lang="en-US" sz="2500" dirty="0" smtClean="0">
                <a:latin typeface="Arial" panose="020B0604020202020204" pitchFamily="34" charset="0"/>
                <a:cs typeface="Arial" panose="020B0604020202020204" pitchFamily="34" charset="0"/>
              </a:rPr>
              <a:t> </a:t>
            </a:r>
            <a:r>
              <a:rPr lang="en-US" sz="2500" dirty="0" err="1" smtClean="0">
                <a:latin typeface="Arial" panose="020B0604020202020204" pitchFamily="34" charset="0"/>
                <a:cs typeface="Arial" panose="020B0604020202020204" pitchFamily="34" charset="0"/>
              </a:rPr>
              <a:t>một</a:t>
            </a:r>
            <a:r>
              <a:rPr lang="en-US" sz="2500" dirty="0" smtClean="0">
                <a:latin typeface="Arial" panose="020B0604020202020204" pitchFamily="34" charset="0"/>
                <a:cs typeface="Arial" panose="020B0604020202020204" pitchFamily="34" charset="0"/>
              </a:rPr>
              <a:t> </a:t>
            </a:r>
            <a:r>
              <a:rPr lang="en-US" sz="2500" dirty="0" err="1" smtClean="0">
                <a:latin typeface="Arial" panose="020B0604020202020204" pitchFamily="34" charset="0"/>
                <a:cs typeface="Arial" panose="020B0604020202020204" pitchFamily="34" charset="0"/>
              </a:rPr>
              <a:t>tỷ</a:t>
            </a:r>
            <a:r>
              <a:rPr lang="en-US" sz="2500" dirty="0" smtClean="0">
                <a:latin typeface="Arial" panose="020B0604020202020204" pitchFamily="34" charset="0"/>
                <a:cs typeface="Arial" panose="020B0604020202020204" pitchFamily="34" charset="0"/>
              </a:rPr>
              <a:t> </a:t>
            </a:r>
            <a:r>
              <a:rPr lang="en-US" sz="2500" dirty="0" err="1" smtClean="0">
                <a:latin typeface="Arial" panose="020B0604020202020204" pitchFamily="34" charset="0"/>
                <a:cs typeface="Arial" panose="020B0604020202020204" pitchFamily="34" charset="0"/>
              </a:rPr>
              <a:t>lệ</a:t>
            </a:r>
            <a:r>
              <a:rPr lang="en-US" sz="2500" dirty="0" smtClean="0">
                <a:latin typeface="Arial" panose="020B0604020202020204" pitchFamily="34" charset="0"/>
                <a:cs typeface="Arial" panose="020B0604020202020204" pitchFamily="34" charset="0"/>
              </a:rPr>
              <a:t> </a:t>
            </a:r>
            <a:r>
              <a:rPr lang="en-US" sz="2500" dirty="0" err="1" smtClean="0">
                <a:latin typeface="Arial" panose="020B0604020202020204" pitchFamily="34" charset="0"/>
                <a:cs typeface="Arial" panose="020B0604020202020204" pitchFamily="34" charset="0"/>
              </a:rPr>
              <a:t>đáng</a:t>
            </a:r>
            <a:r>
              <a:rPr lang="en-US" sz="2500" dirty="0" smtClean="0">
                <a:latin typeface="Arial" panose="020B0604020202020204" pitchFamily="34" charset="0"/>
                <a:cs typeface="Arial" panose="020B0604020202020204" pitchFamily="34" charset="0"/>
              </a:rPr>
              <a:t> </a:t>
            </a:r>
            <a:r>
              <a:rPr lang="en-US" sz="2500" dirty="0" err="1" smtClean="0">
                <a:latin typeface="Arial" panose="020B0604020202020204" pitchFamily="34" charset="0"/>
                <a:cs typeface="Arial" panose="020B0604020202020204" pitchFamily="34" charset="0"/>
              </a:rPr>
              <a:t>kể</a:t>
            </a:r>
            <a:r>
              <a:rPr lang="en-US" sz="2500" dirty="0" smtClean="0">
                <a:latin typeface="Arial" panose="020B0604020202020204" pitchFamily="34" charset="0"/>
                <a:cs typeface="Arial" panose="020B0604020202020204" pitchFamily="34" charset="0"/>
              </a:rPr>
              <a:t> </a:t>
            </a:r>
            <a:r>
              <a:rPr lang="en-US" sz="2500" dirty="0" err="1" smtClean="0">
                <a:latin typeface="Arial" panose="020B0604020202020204" pitchFamily="34" charset="0"/>
                <a:cs typeface="Arial" panose="020B0604020202020204" pitchFamily="34" charset="0"/>
              </a:rPr>
              <a:t>các</a:t>
            </a:r>
            <a:r>
              <a:rPr lang="en-US" sz="2500" dirty="0" smtClean="0">
                <a:latin typeface="Arial" panose="020B0604020202020204" pitchFamily="34" charset="0"/>
                <a:cs typeface="Arial" panose="020B0604020202020204" pitchFamily="34" charset="0"/>
              </a:rPr>
              <a:t> </a:t>
            </a:r>
            <a:r>
              <a:rPr lang="vi-VN" sz="2500" dirty="0" smtClean="0">
                <a:latin typeface="Arial" panose="020B0604020202020204" pitchFamily="34" charset="0"/>
                <a:cs typeface="Arial" panose="020B0604020202020204" pitchFamily="34" charset="0"/>
              </a:rPr>
              <a:t>CSGDMN </a:t>
            </a:r>
            <a:r>
              <a:rPr lang="en-US" sz="2500" dirty="0" err="1" smtClean="0">
                <a:latin typeface="Arial" panose="020B0604020202020204" pitchFamily="34" charset="0"/>
                <a:cs typeface="Arial" panose="020B0604020202020204" pitchFamily="34" charset="0"/>
              </a:rPr>
              <a:t>và</a:t>
            </a:r>
            <a:r>
              <a:rPr lang="en-US" sz="2500" dirty="0" smtClean="0">
                <a:latin typeface="Arial" panose="020B0604020202020204" pitchFamily="34" charset="0"/>
                <a:cs typeface="Arial" panose="020B0604020202020204" pitchFamily="34" charset="0"/>
              </a:rPr>
              <a:t> </a:t>
            </a:r>
            <a:r>
              <a:rPr lang="en-US" sz="2500" dirty="0" err="1" smtClean="0">
                <a:latin typeface="Arial" panose="020B0604020202020204" pitchFamily="34" charset="0"/>
                <a:cs typeface="Arial" panose="020B0604020202020204" pitchFamily="34" charset="0"/>
              </a:rPr>
              <a:t>phổ</a:t>
            </a:r>
            <a:r>
              <a:rPr lang="en-US" sz="2500" dirty="0" smtClean="0">
                <a:latin typeface="Arial" panose="020B0604020202020204" pitchFamily="34" charset="0"/>
                <a:cs typeface="Arial" panose="020B0604020202020204" pitchFamily="34" charset="0"/>
              </a:rPr>
              <a:t> </a:t>
            </a:r>
            <a:r>
              <a:rPr lang="en-US" sz="2500" dirty="0" err="1" smtClean="0">
                <a:latin typeface="Arial" panose="020B0604020202020204" pitchFamily="34" charset="0"/>
                <a:cs typeface="Arial" panose="020B0604020202020204" pitchFamily="34" charset="0"/>
              </a:rPr>
              <a:t>thông</a:t>
            </a:r>
            <a:r>
              <a:rPr lang="en-US" sz="2500" dirty="0" smtClean="0">
                <a:latin typeface="Arial" panose="020B0604020202020204" pitchFamily="34" charset="0"/>
                <a:cs typeface="Arial" panose="020B0604020202020204" pitchFamily="34" charset="0"/>
              </a:rPr>
              <a:t> </a:t>
            </a:r>
            <a:r>
              <a:rPr lang="en-US" sz="2500" dirty="0" err="1" smtClean="0">
                <a:latin typeface="Arial" panose="020B0604020202020204" pitchFamily="34" charset="0"/>
                <a:cs typeface="Arial" panose="020B0604020202020204" pitchFamily="34" charset="0"/>
              </a:rPr>
              <a:t>thiếu</a:t>
            </a:r>
            <a:r>
              <a:rPr lang="en-US" sz="2500" dirty="0" smtClean="0">
                <a:latin typeface="Arial" panose="020B0604020202020204" pitchFamily="34" charset="0"/>
                <a:cs typeface="Arial" panose="020B0604020202020204" pitchFamily="34" charset="0"/>
              </a:rPr>
              <a:t> </a:t>
            </a:r>
            <a:r>
              <a:rPr lang="vi-VN" sz="2500" dirty="0" smtClean="0">
                <a:latin typeface="Arial" panose="020B0604020202020204" pitchFamily="34" charset="0"/>
                <a:cs typeface="Arial" panose="020B0604020202020204" pitchFamily="34" charset="0"/>
              </a:rPr>
              <a:t>CSVC</a:t>
            </a:r>
            <a:r>
              <a:rPr lang="en-US" sz="2500" dirty="0" smtClean="0">
                <a:latin typeface="Arial" panose="020B0604020202020204" pitchFamily="34" charset="0"/>
                <a:cs typeface="Arial" panose="020B0604020202020204" pitchFamily="34" charset="0"/>
              </a:rPr>
              <a:t>, </a:t>
            </a:r>
            <a:r>
              <a:rPr lang="en-US" sz="2500" dirty="0" err="1" smtClean="0">
                <a:latin typeface="Arial" panose="020B0604020202020204" pitchFamily="34" charset="0"/>
                <a:cs typeface="Arial" panose="020B0604020202020204" pitchFamily="34" charset="0"/>
              </a:rPr>
              <a:t>điều</a:t>
            </a:r>
            <a:r>
              <a:rPr lang="en-US" sz="2500" dirty="0" smtClean="0">
                <a:latin typeface="Arial" panose="020B0604020202020204" pitchFamily="34" charset="0"/>
                <a:cs typeface="Arial" panose="020B0604020202020204" pitchFamily="34" charset="0"/>
              </a:rPr>
              <a:t> </a:t>
            </a:r>
            <a:r>
              <a:rPr lang="en-US" sz="2500" dirty="0" err="1" smtClean="0">
                <a:latin typeface="Arial" panose="020B0604020202020204" pitchFamily="34" charset="0"/>
                <a:cs typeface="Arial" panose="020B0604020202020204" pitchFamily="34" charset="0"/>
              </a:rPr>
              <a:t>kiện</a:t>
            </a:r>
            <a:r>
              <a:rPr lang="en-US" sz="2500" dirty="0" smtClean="0">
                <a:latin typeface="Arial" panose="020B0604020202020204" pitchFamily="34" charset="0"/>
                <a:cs typeface="Arial" panose="020B0604020202020204" pitchFamily="34" charset="0"/>
              </a:rPr>
              <a:t>, </a:t>
            </a:r>
            <a:r>
              <a:rPr lang="en-US" sz="2500" dirty="0" err="1" smtClean="0">
                <a:latin typeface="Arial" panose="020B0604020202020204" pitchFamily="34" charset="0"/>
                <a:cs typeface="Arial" panose="020B0604020202020204" pitchFamily="34" charset="0"/>
              </a:rPr>
              <a:t>trang</a:t>
            </a:r>
            <a:r>
              <a:rPr lang="en-US" sz="2500" dirty="0" smtClean="0">
                <a:latin typeface="Arial" panose="020B0604020202020204" pitchFamily="34" charset="0"/>
                <a:cs typeface="Arial" panose="020B0604020202020204" pitchFamily="34" charset="0"/>
              </a:rPr>
              <a:t> </a:t>
            </a:r>
            <a:r>
              <a:rPr lang="en-US" sz="2500" dirty="0" err="1" smtClean="0">
                <a:latin typeface="Arial" panose="020B0604020202020204" pitchFamily="34" charset="0"/>
                <a:cs typeface="Arial" panose="020B0604020202020204" pitchFamily="34" charset="0"/>
              </a:rPr>
              <a:t>thiết</a:t>
            </a:r>
            <a:r>
              <a:rPr lang="en-US" sz="2500" dirty="0" smtClean="0">
                <a:latin typeface="Arial" panose="020B0604020202020204" pitchFamily="34" charset="0"/>
                <a:cs typeface="Arial" panose="020B0604020202020204" pitchFamily="34" charset="0"/>
              </a:rPr>
              <a:t> </a:t>
            </a:r>
            <a:r>
              <a:rPr lang="en-US" sz="2500" dirty="0" err="1" smtClean="0">
                <a:latin typeface="Arial" panose="020B0604020202020204" pitchFamily="34" charset="0"/>
                <a:cs typeface="Arial" panose="020B0604020202020204" pitchFamily="34" charset="0"/>
              </a:rPr>
              <a:t>bị</a:t>
            </a:r>
            <a:r>
              <a:rPr lang="en-US" sz="2500" dirty="0" smtClean="0">
                <a:latin typeface="Arial" panose="020B0604020202020204" pitchFamily="34" charset="0"/>
                <a:cs typeface="Arial" panose="020B0604020202020204" pitchFamily="34" charset="0"/>
              </a:rPr>
              <a:t> </a:t>
            </a:r>
            <a:r>
              <a:rPr lang="en-US" sz="2500" dirty="0" err="1" smtClean="0">
                <a:latin typeface="Arial" panose="020B0604020202020204" pitchFamily="34" charset="0"/>
                <a:cs typeface="Arial" panose="020B0604020202020204" pitchFamily="34" charset="0"/>
              </a:rPr>
              <a:t>cho</a:t>
            </a:r>
            <a:r>
              <a:rPr lang="en-US" sz="2500" dirty="0" smtClean="0">
                <a:latin typeface="Arial" panose="020B0604020202020204" pitchFamily="34" charset="0"/>
                <a:cs typeface="Arial" panose="020B0604020202020204" pitchFamily="34" charset="0"/>
              </a:rPr>
              <a:t> YTTH. </a:t>
            </a:r>
          </a:p>
          <a:p>
            <a:pPr marL="457200" indent="-457200" algn="just">
              <a:buFont typeface="+mj-lt"/>
              <a:buAutoNum type="arabicPeriod" startAt="4"/>
            </a:pPr>
            <a:r>
              <a:rPr lang="en-US" sz="2500" b="1" dirty="0" err="1" smtClean="0">
                <a:solidFill>
                  <a:srgbClr val="FF0000"/>
                </a:solidFill>
                <a:latin typeface="Arial" panose="020B0604020202020204" pitchFamily="34" charset="0"/>
                <a:cs typeface="Arial" panose="020B0604020202020204" pitchFamily="34" charset="0"/>
              </a:rPr>
              <a:t>Công</a:t>
            </a:r>
            <a:r>
              <a:rPr lang="en-US" sz="2500" b="1" dirty="0" smtClean="0">
                <a:solidFill>
                  <a:srgbClr val="FF0000"/>
                </a:solidFill>
                <a:latin typeface="Arial" panose="020B0604020202020204" pitchFamily="34" charset="0"/>
                <a:cs typeface="Arial" panose="020B0604020202020204" pitchFamily="34" charset="0"/>
              </a:rPr>
              <a:t> </a:t>
            </a:r>
            <a:r>
              <a:rPr lang="en-US" sz="2500" b="1" dirty="0" err="1" smtClean="0">
                <a:solidFill>
                  <a:srgbClr val="FF0000"/>
                </a:solidFill>
                <a:latin typeface="Arial" panose="020B0604020202020204" pitchFamily="34" charset="0"/>
                <a:cs typeface="Arial" panose="020B0604020202020204" pitchFamily="34" charset="0"/>
              </a:rPr>
              <a:t>tác</a:t>
            </a:r>
            <a:r>
              <a:rPr lang="en-US" sz="2500" b="1" dirty="0" smtClean="0">
                <a:solidFill>
                  <a:srgbClr val="FF0000"/>
                </a:solidFill>
                <a:latin typeface="Arial" panose="020B0604020202020204" pitchFamily="34" charset="0"/>
                <a:cs typeface="Arial" panose="020B0604020202020204" pitchFamily="34" charset="0"/>
              </a:rPr>
              <a:t> </a:t>
            </a:r>
            <a:r>
              <a:rPr lang="en-US" sz="2500" b="1" dirty="0" err="1" smtClean="0">
                <a:solidFill>
                  <a:srgbClr val="FF0000"/>
                </a:solidFill>
                <a:latin typeface="Arial" panose="020B0604020202020204" pitchFamily="34" charset="0"/>
                <a:cs typeface="Arial" panose="020B0604020202020204" pitchFamily="34" charset="0"/>
              </a:rPr>
              <a:t>phối</a:t>
            </a:r>
            <a:r>
              <a:rPr lang="en-US" sz="2500" b="1" dirty="0" smtClean="0">
                <a:solidFill>
                  <a:srgbClr val="FF0000"/>
                </a:solidFill>
                <a:latin typeface="Arial" panose="020B0604020202020204" pitchFamily="34" charset="0"/>
                <a:cs typeface="Arial" panose="020B0604020202020204" pitchFamily="34" charset="0"/>
              </a:rPr>
              <a:t> </a:t>
            </a:r>
            <a:r>
              <a:rPr lang="en-US" sz="2500" b="1" dirty="0" err="1" smtClean="0">
                <a:solidFill>
                  <a:srgbClr val="FF0000"/>
                </a:solidFill>
                <a:latin typeface="Arial" panose="020B0604020202020204" pitchFamily="34" charset="0"/>
                <a:cs typeface="Arial" panose="020B0604020202020204" pitchFamily="34" charset="0"/>
              </a:rPr>
              <a:t>hợp</a:t>
            </a:r>
            <a:r>
              <a:rPr lang="en-US" sz="2500" b="1" dirty="0" smtClean="0">
                <a:solidFill>
                  <a:srgbClr val="FF0000"/>
                </a:solidFill>
                <a:latin typeface="Arial" panose="020B0604020202020204" pitchFamily="34" charset="0"/>
                <a:cs typeface="Arial" panose="020B0604020202020204" pitchFamily="34" charset="0"/>
              </a:rPr>
              <a:t> </a:t>
            </a:r>
            <a:r>
              <a:rPr lang="en-US" sz="2500" b="1" dirty="0" err="1" smtClean="0">
                <a:solidFill>
                  <a:srgbClr val="FF0000"/>
                </a:solidFill>
                <a:latin typeface="Arial" panose="020B0604020202020204" pitchFamily="34" charset="0"/>
                <a:cs typeface="Arial" panose="020B0604020202020204" pitchFamily="34" charset="0"/>
              </a:rPr>
              <a:t>liên</a:t>
            </a:r>
            <a:r>
              <a:rPr lang="en-US" sz="2500" b="1" dirty="0" smtClean="0">
                <a:solidFill>
                  <a:srgbClr val="FF0000"/>
                </a:solidFill>
                <a:latin typeface="Arial" panose="020B0604020202020204" pitchFamily="34" charset="0"/>
                <a:cs typeface="Arial" panose="020B0604020202020204" pitchFamily="34" charset="0"/>
              </a:rPr>
              <a:t> </a:t>
            </a:r>
            <a:r>
              <a:rPr lang="en-US" sz="2500" b="1" dirty="0" err="1" smtClean="0">
                <a:solidFill>
                  <a:srgbClr val="FF0000"/>
                </a:solidFill>
                <a:latin typeface="Arial" panose="020B0604020202020204" pitchFamily="34" charset="0"/>
                <a:cs typeface="Arial" panose="020B0604020202020204" pitchFamily="34" charset="0"/>
              </a:rPr>
              <a:t>ngành</a:t>
            </a:r>
            <a:r>
              <a:rPr lang="en-US" sz="2500" b="1" dirty="0" smtClean="0">
                <a:solidFill>
                  <a:srgbClr val="FF0000"/>
                </a:solidFill>
                <a:latin typeface="Arial" panose="020B0604020202020204" pitchFamily="34" charset="0"/>
                <a:cs typeface="Arial" panose="020B0604020202020204" pitchFamily="34" charset="0"/>
              </a:rPr>
              <a:t> </a:t>
            </a:r>
            <a:r>
              <a:rPr lang="en-US" sz="2500" b="1" dirty="0" err="1" smtClean="0">
                <a:solidFill>
                  <a:srgbClr val="FF0000"/>
                </a:solidFill>
                <a:latin typeface="Arial" panose="020B0604020202020204" pitchFamily="34" charset="0"/>
                <a:cs typeface="Arial" panose="020B0604020202020204" pitchFamily="34" charset="0"/>
              </a:rPr>
              <a:t>Giáo</a:t>
            </a:r>
            <a:r>
              <a:rPr lang="en-US" sz="2500" b="1" dirty="0" smtClean="0">
                <a:solidFill>
                  <a:srgbClr val="FF0000"/>
                </a:solidFill>
                <a:latin typeface="Arial" panose="020B0604020202020204" pitchFamily="34" charset="0"/>
                <a:cs typeface="Arial" panose="020B0604020202020204" pitchFamily="34" charset="0"/>
              </a:rPr>
              <a:t> </a:t>
            </a:r>
            <a:r>
              <a:rPr lang="en-US" sz="2500" b="1" dirty="0" err="1" smtClean="0">
                <a:solidFill>
                  <a:srgbClr val="FF0000"/>
                </a:solidFill>
                <a:latin typeface="Arial" panose="020B0604020202020204" pitchFamily="34" charset="0"/>
                <a:cs typeface="Arial" panose="020B0604020202020204" pitchFamily="34" charset="0"/>
              </a:rPr>
              <a:t>dục</a:t>
            </a:r>
            <a:r>
              <a:rPr lang="en-US" sz="2500" b="1" dirty="0" smtClean="0">
                <a:solidFill>
                  <a:srgbClr val="FF0000"/>
                </a:solidFill>
                <a:latin typeface="Arial" panose="020B0604020202020204" pitchFamily="34" charset="0"/>
                <a:cs typeface="Arial" panose="020B0604020202020204" pitchFamily="34" charset="0"/>
              </a:rPr>
              <a:t> – Y </a:t>
            </a:r>
            <a:r>
              <a:rPr lang="en-US" sz="2500" b="1" dirty="0" err="1" smtClean="0">
                <a:solidFill>
                  <a:srgbClr val="FF0000"/>
                </a:solidFill>
                <a:latin typeface="Arial" panose="020B0604020202020204" pitchFamily="34" charset="0"/>
                <a:cs typeface="Arial" panose="020B0604020202020204" pitchFamily="34" charset="0"/>
              </a:rPr>
              <a:t>còn</a:t>
            </a:r>
            <a:r>
              <a:rPr lang="en-US" sz="2500" b="1" dirty="0" smtClean="0">
                <a:solidFill>
                  <a:srgbClr val="FF0000"/>
                </a:solidFill>
                <a:latin typeface="Arial" panose="020B0604020202020204" pitchFamily="34" charset="0"/>
                <a:cs typeface="Arial" panose="020B0604020202020204" pitchFamily="34" charset="0"/>
              </a:rPr>
              <a:t> </a:t>
            </a:r>
            <a:r>
              <a:rPr lang="en-US" sz="2500" b="1" dirty="0" err="1" smtClean="0">
                <a:solidFill>
                  <a:srgbClr val="FF0000"/>
                </a:solidFill>
                <a:latin typeface="Arial" panose="020B0604020202020204" pitchFamily="34" charset="0"/>
                <a:cs typeface="Arial" panose="020B0604020202020204" pitchFamily="34" charset="0"/>
              </a:rPr>
              <a:t>chưa</a:t>
            </a:r>
            <a:r>
              <a:rPr lang="en-US" sz="2500" b="1" dirty="0" smtClean="0">
                <a:solidFill>
                  <a:srgbClr val="FF0000"/>
                </a:solidFill>
                <a:latin typeface="Arial" panose="020B0604020202020204" pitchFamily="34" charset="0"/>
                <a:cs typeface="Arial" panose="020B0604020202020204" pitchFamily="34" charset="0"/>
              </a:rPr>
              <a:t> </a:t>
            </a:r>
            <a:r>
              <a:rPr lang="en-US" sz="2500" b="1" dirty="0" err="1" smtClean="0">
                <a:solidFill>
                  <a:srgbClr val="FF0000"/>
                </a:solidFill>
                <a:latin typeface="Arial" panose="020B0604020202020204" pitchFamily="34" charset="0"/>
                <a:cs typeface="Arial" panose="020B0604020202020204" pitchFamily="34" charset="0"/>
              </a:rPr>
              <a:t>chặt</a:t>
            </a:r>
            <a:r>
              <a:rPr lang="en-US" sz="2500" b="1" dirty="0" smtClean="0">
                <a:solidFill>
                  <a:srgbClr val="FF0000"/>
                </a:solidFill>
                <a:latin typeface="Arial" panose="020B0604020202020204" pitchFamily="34" charset="0"/>
                <a:cs typeface="Arial" panose="020B0604020202020204" pitchFamily="34" charset="0"/>
              </a:rPr>
              <a:t> </a:t>
            </a:r>
            <a:r>
              <a:rPr lang="en-US" sz="2500" b="1" dirty="0" err="1" smtClean="0">
                <a:solidFill>
                  <a:srgbClr val="FF0000"/>
                </a:solidFill>
                <a:latin typeface="Arial" panose="020B0604020202020204" pitchFamily="34" charset="0"/>
                <a:cs typeface="Arial" panose="020B0604020202020204" pitchFamily="34" charset="0"/>
              </a:rPr>
              <a:t>chẽ</a:t>
            </a:r>
            <a:r>
              <a:rPr lang="en-US" sz="2500" b="1" dirty="0" smtClean="0">
                <a:solidFill>
                  <a:srgbClr val="FF0000"/>
                </a:solidFill>
                <a:latin typeface="Arial" panose="020B0604020202020204" pitchFamily="34" charset="0"/>
                <a:cs typeface="Arial" panose="020B0604020202020204" pitchFamily="34" charset="0"/>
              </a:rPr>
              <a:t>, </a:t>
            </a:r>
            <a:r>
              <a:rPr lang="en-US" sz="2500" b="1" dirty="0" err="1" smtClean="0">
                <a:solidFill>
                  <a:srgbClr val="FF0000"/>
                </a:solidFill>
                <a:latin typeface="Arial" panose="020B0604020202020204" pitchFamily="34" charset="0"/>
                <a:cs typeface="Arial" panose="020B0604020202020204" pitchFamily="34" charset="0"/>
              </a:rPr>
              <a:t>chưa</a:t>
            </a:r>
            <a:r>
              <a:rPr lang="en-US" sz="2500" b="1" dirty="0" smtClean="0">
                <a:solidFill>
                  <a:srgbClr val="FF0000"/>
                </a:solidFill>
                <a:latin typeface="Arial" panose="020B0604020202020204" pitchFamily="34" charset="0"/>
                <a:cs typeface="Arial" panose="020B0604020202020204" pitchFamily="34" charset="0"/>
              </a:rPr>
              <a:t> </a:t>
            </a:r>
            <a:r>
              <a:rPr lang="en-US" sz="2500" b="1" dirty="0" err="1" smtClean="0">
                <a:solidFill>
                  <a:srgbClr val="FF0000"/>
                </a:solidFill>
                <a:latin typeface="Arial" panose="020B0604020202020204" pitchFamily="34" charset="0"/>
                <a:cs typeface="Arial" panose="020B0604020202020204" pitchFamily="34" charset="0"/>
              </a:rPr>
              <a:t>phát</a:t>
            </a:r>
            <a:r>
              <a:rPr lang="en-US" sz="2500" b="1" dirty="0" smtClean="0">
                <a:solidFill>
                  <a:srgbClr val="FF0000"/>
                </a:solidFill>
                <a:latin typeface="Arial" panose="020B0604020202020204" pitchFamily="34" charset="0"/>
                <a:cs typeface="Arial" panose="020B0604020202020204" pitchFamily="34" charset="0"/>
              </a:rPr>
              <a:t> </a:t>
            </a:r>
            <a:r>
              <a:rPr lang="en-US" sz="2500" b="1" dirty="0" err="1" smtClean="0">
                <a:solidFill>
                  <a:srgbClr val="FF0000"/>
                </a:solidFill>
                <a:latin typeface="Arial" panose="020B0604020202020204" pitchFamily="34" charset="0"/>
                <a:cs typeface="Arial" panose="020B0604020202020204" pitchFamily="34" charset="0"/>
              </a:rPr>
              <a:t>huy</a:t>
            </a:r>
            <a:r>
              <a:rPr lang="en-US" sz="2500" b="1" dirty="0" smtClean="0">
                <a:solidFill>
                  <a:srgbClr val="FF0000"/>
                </a:solidFill>
                <a:latin typeface="Arial" panose="020B0604020202020204" pitchFamily="34" charset="0"/>
                <a:cs typeface="Arial" panose="020B0604020202020204" pitchFamily="34" charset="0"/>
              </a:rPr>
              <a:t> </a:t>
            </a:r>
            <a:r>
              <a:rPr lang="en-US" sz="2500" b="1" dirty="0" err="1" smtClean="0">
                <a:solidFill>
                  <a:srgbClr val="FF0000"/>
                </a:solidFill>
                <a:latin typeface="Arial" panose="020B0604020202020204" pitchFamily="34" charset="0"/>
                <a:cs typeface="Arial" panose="020B0604020202020204" pitchFamily="34" charset="0"/>
              </a:rPr>
              <a:t>hiệu</a:t>
            </a:r>
            <a:r>
              <a:rPr lang="en-US" sz="2500" b="1" dirty="0" smtClean="0">
                <a:solidFill>
                  <a:srgbClr val="FF0000"/>
                </a:solidFill>
                <a:latin typeface="Arial" panose="020B0604020202020204" pitchFamily="34" charset="0"/>
                <a:cs typeface="Arial" panose="020B0604020202020204" pitchFamily="34" charset="0"/>
              </a:rPr>
              <a:t> </a:t>
            </a:r>
            <a:r>
              <a:rPr lang="en-US" sz="2500" b="1" dirty="0" err="1" smtClean="0">
                <a:solidFill>
                  <a:srgbClr val="FF0000"/>
                </a:solidFill>
                <a:latin typeface="Arial" panose="020B0604020202020204" pitchFamily="34" charset="0"/>
                <a:cs typeface="Arial" panose="020B0604020202020204" pitchFamily="34" charset="0"/>
              </a:rPr>
              <a:t>quả</a:t>
            </a:r>
            <a:endParaRPr lang="en-US" sz="2500" b="1" dirty="0" smtClean="0">
              <a:solidFill>
                <a:srgbClr val="FF0000"/>
              </a:solidFill>
              <a:latin typeface="Arial" panose="020B0604020202020204" pitchFamily="34" charset="0"/>
              <a:cs typeface="Arial" panose="020B0604020202020204" pitchFamily="34" charset="0"/>
            </a:endParaRPr>
          </a:p>
          <a:p>
            <a:pPr lvl="1" algn="just"/>
            <a:r>
              <a:rPr lang="de-DE" sz="2500" dirty="0" smtClean="0">
                <a:latin typeface="Arial" panose="020B0604020202020204" pitchFamily="34" charset="0"/>
                <a:cs typeface="Arial" panose="020B0604020202020204" pitchFamily="34" charset="0"/>
              </a:rPr>
              <a:t>Nhiều </a:t>
            </a:r>
            <a:r>
              <a:rPr lang="de-DE" sz="2500" dirty="0">
                <a:latin typeface="Arial" panose="020B0604020202020204" pitchFamily="34" charset="0"/>
                <a:cs typeface="Arial" panose="020B0604020202020204" pitchFamily="34" charset="0"/>
              </a:rPr>
              <a:t>địa phương chưa </a:t>
            </a:r>
            <a:r>
              <a:rPr lang="vi-VN" sz="2500" dirty="0" smtClean="0">
                <a:latin typeface="Arial" panose="020B0604020202020204" pitchFamily="34" charset="0"/>
                <a:cs typeface="Arial" panose="020B0604020202020204" pitchFamily="34" charset="0"/>
              </a:rPr>
              <a:t>XD </a:t>
            </a:r>
            <a:r>
              <a:rPr lang="de-DE" sz="2500" dirty="0" smtClean="0">
                <a:latin typeface="Arial" panose="020B0604020202020204" pitchFamily="34" charset="0"/>
                <a:cs typeface="Arial" panose="020B0604020202020204" pitchFamily="34" charset="0"/>
              </a:rPr>
              <a:t>cơ </a:t>
            </a:r>
            <a:r>
              <a:rPr lang="de-DE" sz="2500" dirty="0">
                <a:latin typeface="Arial" panose="020B0604020202020204" pitchFamily="34" charset="0"/>
                <a:cs typeface="Arial" panose="020B0604020202020204" pitchFamily="34" charset="0"/>
              </a:rPr>
              <a:t>chế phối hợp </a:t>
            </a:r>
            <a:r>
              <a:rPr lang="en-US" sz="2500" dirty="0" err="1">
                <a:latin typeface="Arial" panose="020B0604020202020204" pitchFamily="34" charset="0"/>
                <a:cs typeface="Arial" panose="020B0604020202020204" pitchFamily="34" charset="0"/>
              </a:rPr>
              <a:t>về</a:t>
            </a:r>
            <a:r>
              <a:rPr lang="en-US" sz="2500" dirty="0">
                <a:latin typeface="Arial" panose="020B0604020202020204" pitchFamily="34" charset="0"/>
                <a:cs typeface="Arial" panose="020B0604020202020204" pitchFamily="34" charset="0"/>
              </a:rPr>
              <a:t> </a:t>
            </a:r>
            <a:r>
              <a:rPr lang="vi-VN" sz="2500" dirty="0" smtClean="0">
                <a:latin typeface="Arial" panose="020B0604020202020204" pitchFamily="34" charset="0"/>
                <a:cs typeface="Arial" panose="020B0604020202020204" pitchFamily="34" charset="0"/>
              </a:rPr>
              <a:t>YTTH giữa CSGD với </a:t>
            </a:r>
            <a:r>
              <a:rPr lang="vi-VN" sz="2500" dirty="0">
                <a:latin typeface="Arial" panose="020B0604020202020204" pitchFamily="34" charset="0"/>
                <a:cs typeface="Arial" panose="020B0604020202020204" pitchFamily="34" charset="0"/>
              </a:rPr>
              <a:t>y tế cơ </a:t>
            </a:r>
            <a:r>
              <a:rPr lang="vi-VN" sz="2500" dirty="0" smtClean="0">
                <a:latin typeface="Arial" panose="020B0604020202020204" pitchFamily="34" charset="0"/>
                <a:cs typeface="Arial" panose="020B0604020202020204" pitchFamily="34" charset="0"/>
              </a:rPr>
              <a:t>sở, tổ </a:t>
            </a:r>
            <a:r>
              <a:rPr lang="vi-VN" sz="2500" dirty="0">
                <a:latin typeface="Arial" panose="020B0604020202020204" pitchFamily="34" charset="0"/>
                <a:cs typeface="Arial" panose="020B0604020202020204" pitchFamily="34" charset="0"/>
              </a:rPr>
              <a:t>chức liên </a:t>
            </a:r>
            <a:r>
              <a:rPr lang="vi-VN" sz="2500" dirty="0" smtClean="0">
                <a:latin typeface="Arial" panose="020B0604020202020204" pitchFamily="34" charset="0"/>
                <a:cs typeface="Arial" panose="020B0604020202020204" pitchFamily="34" charset="0"/>
              </a:rPr>
              <a:t>quan</a:t>
            </a:r>
            <a:r>
              <a:rPr lang="de-DE" sz="2500" dirty="0" smtClean="0">
                <a:latin typeface="Arial" panose="020B0604020202020204" pitchFamily="34" charset="0"/>
                <a:cs typeface="Arial" panose="020B0604020202020204" pitchFamily="34" charset="0"/>
              </a:rPr>
              <a:t>. </a:t>
            </a:r>
            <a:endParaRPr lang="en-US" sz="2500" dirty="0">
              <a:latin typeface="Arial" panose="020B0604020202020204" pitchFamily="34" charset="0"/>
              <a:cs typeface="Arial" panose="020B0604020202020204" pitchFamily="34" charset="0"/>
            </a:endParaRPr>
          </a:p>
          <a:p>
            <a:pPr lvl="1" algn="just"/>
            <a:r>
              <a:rPr lang="de-DE" sz="2500" dirty="0">
                <a:latin typeface="Arial" panose="020B0604020202020204" pitchFamily="34" charset="0"/>
                <a:cs typeface="Arial" panose="020B0604020202020204" pitchFamily="34" charset="0"/>
              </a:rPr>
              <a:t>Còn trên 1/3 số tỉnh, thành phố chưa có Ban Chỉ đạo công tác y tế trường học cấp </a:t>
            </a:r>
            <a:r>
              <a:rPr lang="de-DE" sz="2500" dirty="0" smtClean="0">
                <a:latin typeface="Arial" panose="020B0604020202020204" pitchFamily="34" charset="0"/>
                <a:cs typeface="Arial" panose="020B0604020202020204" pitchFamily="34" charset="0"/>
              </a:rPr>
              <a:t>tỉnh</a:t>
            </a:r>
            <a:r>
              <a:rPr lang="en-US" sz="2500" dirty="0" smtClean="0">
                <a:latin typeface="Arial" panose="020B0604020202020204" pitchFamily="34" charset="0"/>
                <a:cs typeface="Arial" panose="020B0604020202020204" pitchFamily="34" charset="0"/>
              </a:rPr>
              <a:t>.</a:t>
            </a:r>
            <a:endParaRPr lang="en-US" sz="2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23783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610600" cy="762000"/>
          </a:xfrm>
        </p:spPr>
        <p:txBody>
          <a:bodyPr>
            <a:normAutofit fontScale="90000"/>
          </a:bodyPr>
          <a:lstStyle/>
          <a:p>
            <a:r>
              <a:rPr lang="pt-BR" sz="3000" b="1" dirty="0" smtClean="0">
                <a:solidFill>
                  <a:srgbClr val="FF0000"/>
                </a:solidFill>
              </a:rPr>
              <a:t>BỐI CẢNH RA ĐỜI CÁC QĐ CỦA THỦ TƯỚNG CHÍNH PHỦ</a:t>
            </a:r>
            <a:endParaRPr lang="en-US" sz="3000" dirty="0"/>
          </a:p>
        </p:txBody>
      </p:sp>
      <p:sp>
        <p:nvSpPr>
          <p:cNvPr id="3" name="Content Placeholder 2"/>
          <p:cNvSpPr>
            <a:spLocks noGrp="1"/>
          </p:cNvSpPr>
          <p:nvPr>
            <p:ph idx="1"/>
          </p:nvPr>
        </p:nvSpPr>
        <p:spPr>
          <a:xfrm>
            <a:off x="304800" y="685800"/>
            <a:ext cx="8534400" cy="4343400"/>
          </a:xfrm>
        </p:spPr>
        <p:txBody>
          <a:bodyPr>
            <a:noAutofit/>
          </a:bodyPr>
          <a:lstStyle/>
          <a:p>
            <a:pPr marL="0" indent="0" algn="just">
              <a:buNone/>
            </a:pPr>
            <a:r>
              <a:rPr lang="nl-NL" sz="2400" dirty="0" smtClean="0">
                <a:latin typeface="Arial" panose="020B0604020202020204" pitchFamily="34" charset="0"/>
                <a:cs typeface="Arial" panose="020B0604020202020204" pitchFamily="34" charset="0"/>
              </a:rPr>
              <a:t>Năm 2021-2022, Bộ </a:t>
            </a:r>
            <a:r>
              <a:rPr lang="nl-NL" sz="2400" dirty="0">
                <a:latin typeface="Arial" panose="020B0604020202020204" pitchFamily="34" charset="0"/>
                <a:cs typeface="Arial" panose="020B0604020202020204" pitchFamily="34" charset="0"/>
              </a:rPr>
              <a:t>GDĐT chủ trì, phối hợp với Bộ Y tế trình Thủ tướng Chính phủ ban </a:t>
            </a:r>
            <a:r>
              <a:rPr lang="nl-NL" sz="2400" dirty="0" smtClean="0">
                <a:latin typeface="Arial" panose="020B0604020202020204" pitchFamily="34" charset="0"/>
                <a:cs typeface="Arial" panose="020B0604020202020204" pitchFamily="34" charset="0"/>
              </a:rPr>
              <a:t>hành:</a:t>
            </a:r>
          </a:p>
          <a:p>
            <a:pPr algn="just">
              <a:buFont typeface="Wingdings" panose="05000000000000000000" pitchFamily="2" charset="2"/>
              <a:buChar char="Ø"/>
            </a:pPr>
            <a:r>
              <a:rPr lang="nl-NL" sz="2400" i="1" dirty="0" smtClean="0">
                <a:solidFill>
                  <a:srgbClr val="FF0000"/>
                </a:solidFill>
                <a:latin typeface="Arial" panose="020B0604020202020204" pitchFamily="34" charset="0"/>
                <a:cs typeface="Arial" panose="020B0604020202020204" pitchFamily="34" charset="0"/>
              </a:rPr>
              <a:t>Chương </a:t>
            </a:r>
            <a:r>
              <a:rPr lang="nl-NL" sz="2400" i="1" dirty="0">
                <a:solidFill>
                  <a:srgbClr val="FF0000"/>
                </a:solidFill>
                <a:latin typeface="Arial" panose="020B0604020202020204" pitchFamily="34" charset="0"/>
                <a:cs typeface="Arial" panose="020B0604020202020204" pitchFamily="34" charset="0"/>
              </a:rPr>
              <a:t>trình Y tế trường học trong các cơ sở giáo dục mầm non, phổ thông gắn</a:t>
            </a:r>
            <a:r>
              <a:rPr lang="nl-NL" sz="2400" dirty="0">
                <a:solidFill>
                  <a:srgbClr val="FF0000"/>
                </a:solidFill>
                <a:latin typeface="Arial" panose="020B0604020202020204" pitchFamily="34" charset="0"/>
                <a:cs typeface="Arial" panose="020B0604020202020204" pitchFamily="34" charset="0"/>
              </a:rPr>
              <a:t> </a:t>
            </a:r>
            <a:r>
              <a:rPr lang="nl-NL" sz="2400" i="1" dirty="0">
                <a:solidFill>
                  <a:srgbClr val="FF0000"/>
                </a:solidFill>
                <a:latin typeface="Arial" panose="020B0604020202020204" pitchFamily="34" charset="0"/>
                <a:cs typeface="Arial" panose="020B0604020202020204" pitchFamily="34" charset="0"/>
              </a:rPr>
              <a:t>với y tế cơ sở giai đoạn 2021-2025</a:t>
            </a:r>
            <a:r>
              <a:rPr lang="nl-NL" sz="2400" dirty="0">
                <a:solidFill>
                  <a:srgbClr val="FF0000"/>
                </a:solidFill>
                <a:latin typeface="Arial" panose="020B0604020202020204" pitchFamily="34" charset="0"/>
                <a:cs typeface="Arial" panose="020B0604020202020204" pitchFamily="34" charset="0"/>
              </a:rPr>
              <a:t> </a:t>
            </a:r>
            <a:r>
              <a:rPr lang="nl-NL" sz="2400" dirty="0">
                <a:latin typeface="Arial" panose="020B0604020202020204" pitchFamily="34" charset="0"/>
                <a:cs typeface="Arial" panose="020B0604020202020204" pitchFamily="34" charset="0"/>
              </a:rPr>
              <a:t>(</a:t>
            </a:r>
            <a:r>
              <a:rPr lang="nl-NL" sz="2400" b="1" dirty="0">
                <a:latin typeface="Arial" panose="020B0604020202020204" pitchFamily="34" charset="0"/>
                <a:cs typeface="Arial" panose="020B0604020202020204" pitchFamily="34" charset="0"/>
              </a:rPr>
              <a:t>Quyết định số 85/QĐ-TTg ngày 17/01/2022</a:t>
            </a:r>
            <a:r>
              <a:rPr lang="nl-NL" sz="2400" dirty="0">
                <a:latin typeface="Arial" panose="020B0604020202020204" pitchFamily="34" charset="0"/>
                <a:cs typeface="Arial" panose="020B0604020202020204" pitchFamily="34" charset="0"/>
              </a:rPr>
              <a:t>) với mục tiêu chung là: </a:t>
            </a:r>
            <a:r>
              <a:rPr lang="en-US" sz="2400" dirty="0" err="1" smtClean="0">
                <a:latin typeface="Arial" panose="020B0604020202020204" pitchFamily="34" charset="0"/>
                <a:cs typeface="Arial" panose="020B0604020202020204" pitchFamily="34" charset="0"/>
              </a:rPr>
              <a:t>Củng</a:t>
            </a:r>
            <a:r>
              <a:rPr lang="en-US" sz="2400" dirty="0" smtClean="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cố</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nâng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cao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năng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lực</a:t>
            </a:r>
            <a:r>
              <a:rPr lang="vi-VN" sz="2400" dirty="0">
                <a:latin typeface="Arial" panose="020B0604020202020204" pitchFamily="34" charset="0"/>
                <a:cs typeface="Arial" panose="020B0604020202020204" pitchFamily="34" charset="0"/>
              </a:rPr>
              <a:t> hệ thống y tế trường học trong các </a:t>
            </a:r>
            <a:r>
              <a:rPr lang="en-US" sz="2400" dirty="0" smtClean="0">
                <a:latin typeface="Arial" panose="020B0604020202020204" pitchFamily="34" charset="0"/>
                <a:cs typeface="Arial" panose="020B0604020202020204" pitchFamily="34" charset="0"/>
              </a:rPr>
              <a:t>CSGDMN</a:t>
            </a:r>
            <a:r>
              <a:rPr lang="vi-VN" sz="2400" dirty="0" smtClean="0">
                <a:latin typeface="Arial" panose="020B0604020202020204" pitchFamily="34" charset="0"/>
                <a:cs typeface="Arial" panose="020B0604020202020204" pitchFamily="34" charset="0"/>
              </a:rPr>
              <a:t> </a:t>
            </a:r>
            <a:r>
              <a:rPr lang="vi-VN" sz="2400" dirty="0">
                <a:latin typeface="Arial" panose="020B0604020202020204" pitchFamily="34" charset="0"/>
                <a:cs typeface="Arial" panose="020B0604020202020204" pitchFamily="34" charset="0"/>
              </a:rPr>
              <a:t>và phổ thông </a:t>
            </a:r>
            <a:r>
              <a:rPr lang="vi-VN" sz="2400" dirty="0" smtClean="0">
                <a:latin typeface="Arial" panose="020B0604020202020204" pitchFamily="34" charset="0"/>
                <a:cs typeface="Arial" panose="020B0604020202020204" pitchFamily="34" charset="0"/>
              </a:rPr>
              <a:t>gắn </a:t>
            </a:r>
            <a:r>
              <a:rPr lang="vi-VN" sz="2400" dirty="0">
                <a:latin typeface="Arial" panose="020B0604020202020204" pitchFamily="34" charset="0"/>
                <a:cs typeface="Arial" panose="020B0604020202020204" pitchFamily="34" charset="0"/>
              </a:rPr>
              <a:t>kết với hệ thống y tế cơ sở nhằm nâng cao chất lượng, hiệu quả hoạt động, đảm bảo tốt các điều kiện chăm sóc sức khỏe cho </a:t>
            </a:r>
            <a:r>
              <a:rPr lang="en-US" sz="2400" dirty="0" err="1">
                <a:latin typeface="Arial" panose="020B0604020202020204" pitchFamily="34" charset="0"/>
                <a:cs typeface="Arial" panose="020B0604020202020204" pitchFamily="34" charset="0"/>
              </a:rPr>
              <a:t>trẻ</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mầm</a:t>
            </a:r>
            <a:r>
              <a:rPr lang="en-US" sz="2400" dirty="0">
                <a:latin typeface="Arial" panose="020B0604020202020204" pitchFamily="34" charset="0"/>
                <a:cs typeface="Arial" panose="020B0604020202020204" pitchFamily="34" charset="0"/>
              </a:rPr>
              <a:t> non, </a:t>
            </a:r>
            <a:r>
              <a:rPr lang="vi-VN" sz="2400" dirty="0">
                <a:latin typeface="Arial" panose="020B0604020202020204" pitchFamily="34" charset="0"/>
                <a:cs typeface="Arial" panose="020B0604020202020204" pitchFamily="34" charset="0"/>
              </a:rPr>
              <a:t>học </a:t>
            </a:r>
            <a:r>
              <a:rPr lang="vi-VN" sz="2400" dirty="0" smtClean="0">
                <a:latin typeface="Arial" panose="020B0604020202020204" pitchFamily="34" charset="0"/>
                <a:cs typeface="Arial" panose="020B0604020202020204" pitchFamily="34" charset="0"/>
              </a:rPr>
              <a:t>sinh. </a:t>
            </a:r>
            <a:endParaRPr lang="de-DE" sz="2400" i="1" dirty="0" smtClean="0">
              <a:latin typeface="Arial" panose="020B0604020202020204" pitchFamily="34" charset="0"/>
              <a:cs typeface="Arial" panose="020B0604020202020204" pitchFamily="34" charset="0"/>
            </a:endParaRPr>
          </a:p>
          <a:p>
            <a:pPr algn="just">
              <a:buFont typeface="Wingdings" panose="05000000000000000000" pitchFamily="2" charset="2"/>
              <a:buChar char="Ø"/>
            </a:pPr>
            <a:r>
              <a:rPr lang="de-DE" sz="2400" i="1" dirty="0">
                <a:solidFill>
                  <a:srgbClr val="FF0000"/>
                </a:solidFill>
                <a:latin typeface="Arial" panose="020B0604020202020204" pitchFamily="34" charset="0"/>
                <a:cs typeface="Arial" panose="020B0604020202020204" pitchFamily="34" charset="0"/>
              </a:rPr>
              <a:t>Chương trình Sức khỏe học đường giai đoạn 2021-2025</a:t>
            </a:r>
            <a:r>
              <a:rPr lang="de-DE" sz="2400" dirty="0">
                <a:latin typeface="Arial" panose="020B0604020202020204" pitchFamily="34" charset="0"/>
                <a:cs typeface="Arial" panose="020B0604020202020204" pitchFamily="34" charset="0"/>
              </a:rPr>
              <a:t> (</a:t>
            </a:r>
            <a:r>
              <a:rPr lang="de-DE" sz="2400" b="1" dirty="0">
                <a:latin typeface="Arial" panose="020B0604020202020204" pitchFamily="34" charset="0"/>
                <a:cs typeface="Arial" panose="020B0604020202020204" pitchFamily="34" charset="0"/>
              </a:rPr>
              <a:t>Quyết định số 1660/QĐ-TTg ngày 29/10/2021</a:t>
            </a:r>
            <a:r>
              <a:rPr lang="de-DE" sz="2400" dirty="0" smtClean="0">
                <a:latin typeface="Arial" panose="020B0604020202020204" pitchFamily="34" charset="0"/>
                <a:cs typeface="Arial" panose="020B0604020202020204" pitchFamily="34" charset="0"/>
              </a:rPr>
              <a:t>) với mục tiêu chung là: </a:t>
            </a:r>
            <a:r>
              <a:rPr lang="vi-VN" sz="2400" dirty="0">
                <a:latin typeface="Arial" panose="020B0604020202020204" pitchFamily="34" charset="0"/>
                <a:cs typeface="Arial" panose="020B0604020202020204" pitchFamily="34" charset="0"/>
              </a:rPr>
              <a:t>Duy trì, đẩy mạnh hoạt động giáo dục, chăm sóc, bảo vệ và </a:t>
            </a:r>
            <a:r>
              <a:rPr lang="en-US" sz="2400" dirty="0" smtClean="0">
                <a:latin typeface="Arial" panose="020B0604020202020204" pitchFamily="34" charset="0"/>
                <a:cs typeface="Arial" panose="020B0604020202020204" pitchFamily="34" charset="0"/>
              </a:rPr>
              <a:t>QLSK </a:t>
            </a:r>
            <a:r>
              <a:rPr lang="vi-VN" sz="2400" dirty="0" smtClean="0">
                <a:latin typeface="Arial" panose="020B0604020202020204" pitchFamily="34" charset="0"/>
                <a:cs typeface="Arial" panose="020B0604020202020204" pitchFamily="34" charset="0"/>
              </a:rPr>
              <a:t>trẻ </a:t>
            </a:r>
            <a:r>
              <a:rPr lang="vi-VN" sz="2400" dirty="0">
                <a:latin typeface="Arial" panose="020B0604020202020204" pitchFamily="34" charset="0"/>
                <a:cs typeface="Arial" panose="020B0604020202020204" pitchFamily="34" charset="0"/>
              </a:rPr>
              <a:t>em, học sinh </a:t>
            </a:r>
            <a:r>
              <a:rPr lang="vi-VN" sz="2400" dirty="0" smtClean="0">
                <a:latin typeface="Arial" panose="020B0604020202020204" pitchFamily="34" charset="0"/>
                <a:cs typeface="Arial" panose="020B0604020202020204" pitchFamily="34" charset="0"/>
              </a:rPr>
              <a:t>trong </a:t>
            </a:r>
            <a:r>
              <a:rPr lang="vi-VN" sz="2400" dirty="0">
                <a:latin typeface="Arial" panose="020B0604020202020204" pitchFamily="34" charset="0"/>
                <a:cs typeface="Arial" panose="020B0604020202020204" pitchFamily="34" charset="0"/>
              </a:rPr>
              <a:t>các </a:t>
            </a:r>
            <a:r>
              <a:rPr lang="en-US" sz="2400" dirty="0" smtClean="0">
                <a:latin typeface="Arial" panose="020B0604020202020204" pitchFamily="34" charset="0"/>
                <a:cs typeface="Arial" panose="020B0604020202020204" pitchFamily="34" charset="0"/>
              </a:rPr>
              <a:t>CSGDMN </a:t>
            </a:r>
            <a:r>
              <a:rPr lang="vi-VN" sz="2400" dirty="0" smtClean="0">
                <a:latin typeface="Arial" panose="020B0604020202020204" pitchFamily="34" charset="0"/>
                <a:cs typeface="Arial" panose="020B0604020202020204" pitchFamily="34" charset="0"/>
              </a:rPr>
              <a:t>và </a:t>
            </a:r>
            <a:r>
              <a:rPr lang="vi-VN" sz="2400" dirty="0">
                <a:latin typeface="Arial" panose="020B0604020202020204" pitchFamily="34" charset="0"/>
                <a:cs typeface="Arial" panose="020B0604020202020204" pitchFamily="34" charset="0"/>
              </a:rPr>
              <a:t>phổ thông, trường chuyên biệt </a:t>
            </a:r>
            <a:r>
              <a:rPr lang="vi-VN" sz="2400" dirty="0" smtClean="0">
                <a:latin typeface="Arial" panose="020B0604020202020204" pitchFamily="34" charset="0"/>
                <a:cs typeface="Arial" panose="020B0604020202020204" pitchFamily="34" charset="0"/>
              </a:rPr>
              <a:t>nhằm </a:t>
            </a:r>
            <a:r>
              <a:rPr lang="vi-VN" sz="2400" dirty="0">
                <a:latin typeface="Arial" panose="020B0604020202020204" pitchFamily="34" charset="0"/>
                <a:cs typeface="Arial" panose="020B0604020202020204" pitchFamily="34" charset="0"/>
              </a:rPr>
              <a:t>bảo đảm sự phát triển toàn diện về thể chất, tinh thần cho học sinh</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43639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4667</TotalTime>
  <Words>4047</Words>
  <Application>Microsoft Office PowerPoint</Application>
  <PresentationFormat>On-screen Show (4:3)</PresentationFormat>
  <Paragraphs>305</Paragraphs>
  <Slides>34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.VnArial</vt:lpstr>
      <vt:lpstr>Arial</vt:lpstr>
      <vt:lpstr>Calibri</vt:lpstr>
      <vt:lpstr>Times New Roman</vt:lpstr>
      <vt:lpstr>Wingdings</vt:lpstr>
      <vt:lpstr>Office Theme</vt:lpstr>
      <vt:lpstr>CÔNG TÁC Y TẾ TRƯỜNG HỌC, CHĂM SÓC SỨC KHỎE HỌC SINH THEO CÁC QUYẾT ĐỊNH CỦA THỦ TƯỚNG CHÍNH PHỦ</vt:lpstr>
      <vt:lpstr>KHÁI QUÁT THỰC TRẠNG</vt:lpstr>
      <vt:lpstr>KHÁI QUÁT THỰC TRẠNG</vt:lpstr>
      <vt:lpstr>KHÁI QUÁT THỰC TRẠNG</vt:lpstr>
      <vt:lpstr>KHÓ KHĂN, HẠN CHẾ TRONG CÔNG TÁC Y TẾ TRƯỜNG HỌC</vt:lpstr>
      <vt:lpstr>KHÓ KHĂN, HẠN CHẾ TRONG CÔNG TÁC Y TẾ TRƯỜNG HỌC</vt:lpstr>
      <vt:lpstr>KHÓ KHĂN, HẠN CHẾ TRONG CÔNG TÁC Y TẾ TRƯỜNG HỌC</vt:lpstr>
      <vt:lpstr>KHÓ KHĂN, HẠN CHẾ TRONG CÔNG TÁC Y TẾ TRƯỜNG HỌC</vt:lpstr>
      <vt:lpstr>BỐI CẢNH RA ĐỜI CÁC QĐ CỦA THỦ TƯỚNG CHÍNH PHỦ</vt:lpstr>
      <vt:lpstr>CÁC NHIỆM VỤ VÀ GIẢI PHÁP CHỦ YẾU</vt:lpstr>
      <vt:lpstr>CÁC NHIỆM VỤ VÀ GIẢI PHÁP CHỦ YẾU</vt:lpstr>
      <vt:lpstr>CÁC NHIỆM VỤ VÀ GIẢI PHÁP CHỦ YẾU</vt:lpstr>
      <vt:lpstr>CÁC NHIỆM VỤ VÀ GIẢI PHÁP CHỦ YẾU</vt:lpstr>
      <vt:lpstr>CÁC NHIỆM VỤ VÀ GIẢI PHÁP CHỦ YẾU</vt:lpstr>
      <vt:lpstr>CÁC NHIỆM VỤ VÀ GIẢI PHÁP CHỦ YẾU</vt:lpstr>
      <vt:lpstr>NÂNG CAO NĂNG LỰC CHO NHÂN VIÊN  Y TẾ TRƯỜNG HỌC TRONG CÁC CƠ SỞ GIÁO DỤC MẦM NON VÀ PHỔ THÔNG </vt:lpstr>
      <vt:lpstr>ĐỐI TƯỢNG</vt:lpstr>
      <vt:lpstr>PHẠM VI ÁP DỤNG </vt:lpstr>
      <vt:lpstr>MỤC TIÊU CHUNG</vt:lpstr>
      <vt:lpstr>MỤC TIÊU CỤ THỂ</vt:lpstr>
      <vt:lpstr>MỤC TIÊU CỤ THỂ</vt:lpstr>
      <vt:lpstr>NỘI DUNG CHƯƠNG TRÌNH</vt:lpstr>
      <vt:lpstr>CẤU TRÚC CHƯƠNG TRÌNH</vt:lpstr>
      <vt:lpstr>Phục lục 1 HƯỚNG DẪN NỘI DUNG CHI TIẾT CÁC HỌC PHẦN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XIN TRÂN TRỌNG CẢM ƠN!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NGHIÊN CỨU VỀ BỮA ĂN  HỌC ĐƯỜNG TẠI CÁC TRƯỜNG TIỂU HỌC TRÊN ĐỊA BÀN HÀ NỘI</dc:title>
  <dc:creator>admin</dc:creator>
  <cp:lastModifiedBy>Admin</cp:lastModifiedBy>
  <cp:revision>616</cp:revision>
  <cp:lastPrinted>2021-07-23T10:32:04Z</cp:lastPrinted>
  <dcterms:created xsi:type="dcterms:W3CDTF">2020-12-22T16:00:29Z</dcterms:created>
  <dcterms:modified xsi:type="dcterms:W3CDTF">2022-10-15T05:31:42Z</dcterms:modified>
</cp:coreProperties>
</file>